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9"/>
  </p:notesMasterIdLst>
  <p:sldIdLst>
    <p:sldId id="344" r:id="rId4"/>
    <p:sldId id="347" r:id="rId5"/>
    <p:sldId id="260" r:id="rId6"/>
    <p:sldId id="349" r:id="rId7"/>
    <p:sldId id="259" r:id="rId8"/>
    <p:sldId id="350" r:id="rId9"/>
    <p:sldId id="354" r:id="rId10"/>
    <p:sldId id="308" r:id="rId11"/>
    <p:sldId id="312" r:id="rId12"/>
    <p:sldId id="299" r:id="rId13"/>
    <p:sldId id="353" r:id="rId14"/>
    <p:sldId id="352" r:id="rId15"/>
    <p:sldId id="313" r:id="rId16"/>
    <p:sldId id="300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8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9.jpg"/><Relationship Id="rId7" Type="http://schemas.openxmlformats.org/officeDocument/2006/relationships/image" Target="../media/image24.jp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961545" y="6172830"/>
            <a:ext cx="574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1400" dirty="0" err="1" smtClean="0">
                <a:cs typeface="Arial" pitchFamily="34" charset="0"/>
              </a:rPr>
              <a:t>Republic</a:t>
            </a:r>
            <a:r>
              <a:rPr lang="tr-TR" altLang="ko-KR" sz="1400" dirty="0" smtClean="0">
                <a:cs typeface="Arial" pitchFamily="34" charset="0"/>
              </a:rPr>
              <a:t> of </a:t>
            </a:r>
            <a:r>
              <a:rPr lang="tr-TR" altLang="ko-KR" sz="1400" dirty="0" err="1" smtClean="0">
                <a:cs typeface="Arial" pitchFamily="34" charset="0"/>
              </a:rPr>
              <a:t>Turkey</a:t>
            </a:r>
            <a:r>
              <a:rPr lang="tr-TR" altLang="ko-KR" sz="1400" dirty="0" smtClean="0">
                <a:cs typeface="Arial" pitchFamily="34" charset="0"/>
              </a:rPr>
              <a:t>; </a:t>
            </a:r>
            <a:r>
              <a:rPr lang="tr-TR" altLang="ko-KR" sz="1400" dirty="0" err="1" smtClean="0">
                <a:cs typeface="Arial" pitchFamily="34" charset="0"/>
              </a:rPr>
              <a:t>Ministry</a:t>
            </a:r>
            <a:r>
              <a:rPr lang="tr-TR" altLang="ko-KR" sz="1400" dirty="0" smtClean="0">
                <a:cs typeface="Arial" pitchFamily="34" charset="0"/>
              </a:rPr>
              <a:t> of Environment </a:t>
            </a:r>
            <a:r>
              <a:rPr lang="tr-TR" altLang="ko-KR" sz="1400" dirty="0" err="1" smtClean="0">
                <a:cs typeface="Arial" pitchFamily="34" charset="0"/>
              </a:rPr>
              <a:t>and</a:t>
            </a:r>
            <a:r>
              <a:rPr lang="tr-TR" altLang="ko-KR" sz="1400" dirty="0" smtClean="0">
                <a:cs typeface="Arial" pitchFamily="34" charset="0"/>
              </a:rPr>
              <a:t> </a:t>
            </a:r>
            <a:r>
              <a:rPr lang="tr-TR" altLang="ko-KR" sz="1400" dirty="0" err="1" smtClean="0">
                <a:cs typeface="Arial" pitchFamily="34" charset="0"/>
              </a:rPr>
              <a:t>Urbanization</a:t>
            </a:r>
            <a:endParaRPr lang="tr-TR" altLang="ko-KR" sz="1400" dirty="0" smtClean="0">
              <a:cs typeface="Arial" pitchFamily="34" charset="0"/>
            </a:endParaRPr>
          </a:p>
          <a:p>
            <a:r>
              <a:rPr lang="tr-TR" altLang="ko-KR" sz="1400" dirty="0" smtClean="0">
                <a:cs typeface="Arial" pitchFamily="34" charset="0"/>
              </a:rPr>
              <a:t>DG </a:t>
            </a:r>
            <a:r>
              <a:rPr lang="tr-TR" altLang="ko-KR" sz="1400" dirty="0" err="1" smtClean="0">
                <a:cs typeface="Arial" pitchFamily="34" charset="0"/>
              </a:rPr>
              <a:t>for</a:t>
            </a:r>
            <a:r>
              <a:rPr lang="tr-TR" altLang="ko-KR" sz="1400" dirty="0" smtClean="0">
                <a:cs typeface="Arial" pitchFamily="34" charset="0"/>
              </a:rPr>
              <a:t> </a:t>
            </a:r>
            <a:r>
              <a:rPr lang="tr-TR" altLang="ko-KR" sz="1400" dirty="0" err="1" smtClean="0">
                <a:cs typeface="Arial" pitchFamily="34" charset="0"/>
              </a:rPr>
              <a:t>Environmental</a:t>
            </a:r>
            <a:r>
              <a:rPr lang="tr-TR" altLang="ko-KR" sz="1400" dirty="0" smtClean="0">
                <a:cs typeface="Arial" pitchFamily="34" charset="0"/>
              </a:rPr>
              <a:t> Management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885025" y="4974261"/>
            <a:ext cx="75228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4800" b="1" dirty="0" err="1"/>
              <a:t>Modeling</a:t>
            </a:r>
            <a:r>
              <a:rPr lang="tr-TR" sz="4800" b="1" dirty="0"/>
              <a:t> </a:t>
            </a:r>
            <a:r>
              <a:rPr lang="tr-TR" sz="4800" b="1" dirty="0" err="1"/>
              <a:t>Activities</a:t>
            </a:r>
            <a:r>
              <a:rPr lang="tr-TR" sz="4800" b="1" dirty="0"/>
              <a:t> in </a:t>
            </a:r>
            <a:r>
              <a:rPr lang="tr-TR" sz="4800" b="1" dirty="0" err="1"/>
              <a:t>Turkey</a:t>
            </a:r>
            <a:r>
              <a:rPr lang="tr-TR" sz="4800" b="1" dirty="0"/>
              <a:t> </a:t>
            </a:r>
            <a:endParaRPr lang="ko-KR" altLang="en-US" sz="13800" b="1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06452" y="5710850"/>
            <a:ext cx="64632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2400" b="1" dirty="0" smtClean="0">
                <a:solidFill>
                  <a:schemeClr val="accent2"/>
                </a:solidFill>
                <a:cs typeface="Arial" pitchFamily="34" charset="0"/>
              </a:rPr>
              <a:t>Canan Esin KÖKSAL, </a:t>
            </a:r>
            <a:r>
              <a:rPr lang="tr-TR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Environmental</a:t>
            </a:r>
            <a:r>
              <a:rPr lang="tr-TR" altLang="ko-KR" sz="2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Expert</a:t>
            </a:r>
            <a:r>
              <a:rPr lang="tr-TR" altLang="ko-KR" sz="2400" b="1" dirty="0" smtClean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tr-TR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MSc</a:t>
            </a:r>
            <a:r>
              <a:rPr lang="tr-TR" altLang="ko-KR" sz="2400" b="1" dirty="0" smtClean="0">
                <a:solidFill>
                  <a:schemeClr val="accent2"/>
                </a:solidFill>
                <a:cs typeface="Arial" pitchFamily="34" charset="0"/>
              </a:rPr>
              <a:t>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334" y="121224"/>
            <a:ext cx="3743847" cy="92405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972175" y="40506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n-US" i="1" dirty="0" smtClean="0">
                <a:solidFill>
                  <a:srgbClr val="224A90"/>
                </a:solidFill>
                <a:latin typeface="Arial"/>
                <a:ea typeface="Arial Unicode MS"/>
              </a:rPr>
              <a:t>22nd</a:t>
            </a:r>
            <a:endParaRPr lang="tr-TR" i="1" dirty="0">
              <a:solidFill>
                <a:srgbClr val="224A90"/>
              </a:solidFill>
              <a:latin typeface="Arial"/>
              <a:ea typeface="Arial Unicode MS"/>
            </a:endParaRPr>
          </a:p>
          <a:p>
            <a:pPr lvl="0" algn="r"/>
            <a:r>
              <a:rPr lang="en-US" i="1" dirty="0">
                <a:solidFill>
                  <a:srgbClr val="224A90"/>
                </a:solidFill>
                <a:latin typeface="Arial"/>
                <a:ea typeface="Arial Unicode MS"/>
              </a:rPr>
              <a:t>Task Force on Measurement and Modelling</a:t>
            </a:r>
            <a:endParaRPr lang="tr-TR" i="1" dirty="0">
              <a:solidFill>
                <a:srgbClr val="224A90"/>
              </a:solidFill>
              <a:latin typeface="Arial"/>
              <a:ea typeface="Arial Unicode MS"/>
            </a:endParaRPr>
          </a:p>
          <a:p>
            <a:pPr lvl="0" algn="r"/>
            <a:r>
              <a:rPr lang="en-US" i="1" dirty="0" smtClean="0">
                <a:solidFill>
                  <a:srgbClr val="224A90"/>
                </a:solidFill>
                <a:latin typeface="Arial"/>
                <a:ea typeface="Arial Unicode MS"/>
              </a:rPr>
              <a:t>Online </a:t>
            </a:r>
            <a:r>
              <a:rPr lang="en-US" i="1" dirty="0">
                <a:solidFill>
                  <a:srgbClr val="224A90"/>
                </a:solidFill>
                <a:latin typeface="Arial"/>
                <a:ea typeface="Arial Unicode MS"/>
              </a:rPr>
              <a:t>Meeting, 10-12 May 2021 </a:t>
            </a:r>
            <a:endParaRPr lang="ko-KR" altLang="en-US" sz="4800" i="1" dirty="0">
              <a:solidFill>
                <a:srgbClr val="224A90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91A392-5961-4355-B6F3-87AE4424E1F1}"/>
              </a:ext>
            </a:extLst>
          </p:cNvPr>
          <p:cNvSpPr txBox="1"/>
          <p:nvPr/>
        </p:nvSpPr>
        <p:spPr>
          <a:xfrm>
            <a:off x="5573487" y="1009223"/>
            <a:ext cx="6052782" cy="532453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000"/>
              </a:spcBef>
            </a:pP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Strategical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-in-</a:t>
            </a:r>
            <a:r>
              <a:rPr lang="tr-T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one»unique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system-Air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(AEM) Portal of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Environment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endParaRPr lang="tr-T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tr-T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AEM Portal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/>
            <a:endParaRPr lang="tr-T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tr-T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network, </a:t>
            </a:r>
            <a:endParaRPr lang="tr-T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tr-T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topographical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city-level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background.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728" y="0"/>
            <a:ext cx="2572272" cy="63488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126" cy="473437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51" y="2374049"/>
            <a:ext cx="8415088" cy="4483951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4A44ECB0-21BC-4574-B13A-D1D11886C25D}"/>
              </a:ext>
            </a:extLst>
          </p:cNvPr>
          <p:cNvSpPr txBox="1"/>
          <p:nvPr/>
        </p:nvSpPr>
        <p:spPr>
          <a:xfrm>
            <a:off x="122888" y="4909189"/>
            <a:ext cx="2771775" cy="1815882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&lt;AIRFACE&gt;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5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cities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&gt;&gt; 20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cities</a:t>
            </a:r>
            <a:endParaRPr lang="tr-TR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City-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information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systems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to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be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integrated</a:t>
            </a:r>
            <a:endParaRPr lang="tr-TR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City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geographical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properties</a:t>
            </a:r>
            <a:endParaRPr lang="tr-TR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Support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for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decision-making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-207973" y="1210864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5400" dirty="0" smtClean="0">
                <a:cs typeface="Arial" pitchFamily="34" charset="0"/>
              </a:rPr>
              <a:t>Content/3</a:t>
            </a:r>
            <a:endParaRPr lang="ko-KR" altLang="en-US" sz="5400" dirty="0">
              <a:cs typeface="Arial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AC53B904-CB74-4663-9900-63BB6CC8384D}"/>
              </a:ext>
            </a:extLst>
          </p:cNvPr>
          <p:cNvSpPr txBox="1"/>
          <p:nvPr/>
        </p:nvSpPr>
        <p:spPr>
          <a:xfrm>
            <a:off x="-601403" y="2134194"/>
            <a:ext cx="505527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tr-TR" altLang="ko-KR" sz="3200" b="1" dirty="0" err="1" smtClean="0">
                <a:solidFill>
                  <a:schemeClr val="accent2"/>
                </a:solidFill>
                <a:cs typeface="Arial" pitchFamily="34" charset="0"/>
              </a:rPr>
              <a:t>Future</a:t>
            </a:r>
            <a:r>
              <a:rPr lang="tr-TR" altLang="ko-KR" sz="32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3200" b="1" dirty="0" err="1" smtClean="0">
                <a:solidFill>
                  <a:schemeClr val="accent2"/>
                </a:solidFill>
                <a:cs typeface="Arial" pitchFamily="34" charset="0"/>
              </a:rPr>
              <a:t>Tasks&amp;Plans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0223"/>
            <a:ext cx="483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22</a:t>
            </a:r>
            <a:r>
              <a:rPr lang="en-US" altLang="ko-KR" sz="1050" i="1" baseline="30000" dirty="0">
                <a:solidFill>
                  <a:schemeClr val="accent2"/>
                </a:solidFill>
                <a:cs typeface="Arial" pitchFamily="34" charset="0"/>
              </a:rPr>
              <a:t>nd</a:t>
            </a:r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 Task Force on Measurement and Modelling </a:t>
            </a:r>
            <a:r>
              <a:rPr lang="en-US" altLang="ko-KR" sz="1050" i="1" dirty="0" smtClean="0">
                <a:solidFill>
                  <a:schemeClr val="accent2"/>
                </a:solidFill>
                <a:cs typeface="Arial" pitchFamily="34" charset="0"/>
              </a:rPr>
              <a:t>Meeting</a:t>
            </a:r>
            <a:r>
              <a:rPr lang="tr-TR" altLang="ko-KR" sz="1050" i="1" dirty="0" smtClean="0">
                <a:solidFill>
                  <a:schemeClr val="accent2"/>
                </a:solidFill>
                <a:cs typeface="Arial" pitchFamily="34" charset="0"/>
              </a:rPr>
              <a:t>, 10-12 May 2021</a:t>
            </a:r>
            <a:endParaRPr lang="ko-KR" altLang="en-US" sz="1050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Tasks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5DD142-11F7-4123-93E0-C2799FAE242E}"/>
              </a:ext>
            </a:extLst>
          </p:cNvPr>
          <p:cNvGrpSpPr/>
          <p:nvPr/>
        </p:nvGrpSpPr>
        <p:grpSpPr>
          <a:xfrm flipH="1">
            <a:off x="6225337" y="1832314"/>
            <a:ext cx="3007844" cy="4262338"/>
            <a:chOff x="2698364" y="1806188"/>
            <a:chExt cx="3007844" cy="4262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5A5402-A71F-4F17-96DC-7A9B1C6DD1EA}"/>
                </a:ext>
              </a:extLst>
            </p:cNvPr>
            <p:cNvSpPr/>
            <p:nvPr/>
          </p:nvSpPr>
          <p:spPr>
            <a:xfrm>
              <a:off x="477770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03F34-BCCB-4DBC-8D35-23A3E8CF7FC5}"/>
                </a:ext>
              </a:extLst>
            </p:cNvPr>
            <p:cNvSpPr/>
            <p:nvPr/>
          </p:nvSpPr>
          <p:spPr>
            <a:xfrm>
              <a:off x="477770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B1EDA4-0E19-45CF-A155-A62DBCE5A1A5}"/>
                </a:ext>
              </a:extLst>
            </p:cNvPr>
            <p:cNvSpPr/>
            <p:nvPr/>
          </p:nvSpPr>
          <p:spPr>
            <a:xfrm>
              <a:off x="477770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DCCE70-02E9-4A99-9DEE-83C337B0AC84}"/>
                </a:ext>
              </a:extLst>
            </p:cNvPr>
            <p:cNvSpPr/>
            <p:nvPr/>
          </p:nvSpPr>
          <p:spPr>
            <a:xfrm>
              <a:off x="477770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1D59E512-1B5B-4F26-923A-9A9BC6BFBEB9}"/>
                </a:ext>
              </a:extLst>
            </p:cNvPr>
            <p:cNvSpPr/>
            <p:nvPr/>
          </p:nvSpPr>
          <p:spPr>
            <a:xfrm>
              <a:off x="270068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11762"/>
                <a:gd name="connsiteY0" fmla="*/ 0 h 979713"/>
                <a:gd name="connsiteX1" fmla="*/ 0 w 1611762"/>
                <a:gd name="connsiteY1" fmla="*/ 979713 h 979713"/>
                <a:gd name="connsiteX2" fmla="*/ 1611709 w 1611762"/>
                <a:gd name="connsiteY2" fmla="*/ 910146 h 979713"/>
                <a:gd name="connsiteX3" fmla="*/ 1603149 w 1611762"/>
                <a:gd name="connsiteY3" fmla="*/ 0 h 979713"/>
                <a:gd name="connsiteX0" fmla="*/ 1581944 w 1611727"/>
                <a:gd name="connsiteY0" fmla="*/ 0 h 979713"/>
                <a:gd name="connsiteX1" fmla="*/ 0 w 1611727"/>
                <a:gd name="connsiteY1" fmla="*/ 979713 h 979713"/>
                <a:gd name="connsiteX2" fmla="*/ 1611709 w 1611727"/>
                <a:gd name="connsiteY2" fmla="*/ 910146 h 979713"/>
                <a:gd name="connsiteX3" fmla="*/ 1581944 w 1611727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2267"/>
                <a:gd name="connsiteY0" fmla="*/ 0 h 979713"/>
                <a:gd name="connsiteX1" fmla="*/ 0 w 1582267"/>
                <a:gd name="connsiteY1" fmla="*/ 979713 h 979713"/>
                <a:gd name="connsiteX2" fmla="*/ 1582022 w 1582267"/>
                <a:gd name="connsiteY2" fmla="*/ 920382 h 979713"/>
                <a:gd name="connsiteX3" fmla="*/ 1581944 w 1582267"/>
                <a:gd name="connsiteY3" fmla="*/ 0 h 979713"/>
                <a:gd name="connsiteX0" fmla="*/ 1581944 w 1582267"/>
                <a:gd name="connsiteY0" fmla="*/ 0 h 972229"/>
                <a:gd name="connsiteX1" fmla="*/ 0 w 1582267"/>
                <a:gd name="connsiteY1" fmla="*/ 972229 h 972229"/>
                <a:gd name="connsiteX2" fmla="*/ 1582022 w 1582267"/>
                <a:gd name="connsiteY2" fmla="*/ 912898 h 972229"/>
                <a:gd name="connsiteX3" fmla="*/ 1581944 w 1582267"/>
                <a:gd name="connsiteY3" fmla="*/ 0 h 972229"/>
                <a:gd name="connsiteX0" fmla="*/ 1577945 w 1582112"/>
                <a:gd name="connsiteY0" fmla="*/ 0 h 974723"/>
                <a:gd name="connsiteX1" fmla="*/ 0 w 1582112"/>
                <a:gd name="connsiteY1" fmla="*/ 974723 h 974723"/>
                <a:gd name="connsiteX2" fmla="*/ 1582022 w 1582112"/>
                <a:gd name="connsiteY2" fmla="*/ 915392 h 974723"/>
                <a:gd name="connsiteX3" fmla="*/ 1577945 w 1582112"/>
                <a:gd name="connsiteY3" fmla="*/ 0 h 974723"/>
                <a:gd name="connsiteX0" fmla="*/ 1575945 w 1582091"/>
                <a:gd name="connsiteY0" fmla="*/ 0 h 969734"/>
                <a:gd name="connsiteX1" fmla="*/ 0 w 1582091"/>
                <a:gd name="connsiteY1" fmla="*/ 969734 h 969734"/>
                <a:gd name="connsiteX2" fmla="*/ 1582022 w 1582091"/>
                <a:gd name="connsiteY2" fmla="*/ 910403 h 969734"/>
                <a:gd name="connsiteX3" fmla="*/ 1575945 w 1582091"/>
                <a:gd name="connsiteY3" fmla="*/ 0 h 969734"/>
                <a:gd name="connsiteX0" fmla="*/ 1575945 w 1582091"/>
                <a:gd name="connsiteY0" fmla="*/ 0 h 972229"/>
                <a:gd name="connsiteX1" fmla="*/ 0 w 1582091"/>
                <a:gd name="connsiteY1" fmla="*/ 972229 h 972229"/>
                <a:gd name="connsiteX2" fmla="*/ 1582022 w 1582091"/>
                <a:gd name="connsiteY2" fmla="*/ 912898 h 972229"/>
                <a:gd name="connsiteX3" fmla="*/ 1575945 w 1582091"/>
                <a:gd name="connsiteY3" fmla="*/ 0 h 972229"/>
                <a:gd name="connsiteX0" fmla="*/ 1575945 w 1582091"/>
                <a:gd name="connsiteY0" fmla="*/ 0 h 974724"/>
                <a:gd name="connsiteX1" fmla="*/ 0 w 1582091"/>
                <a:gd name="connsiteY1" fmla="*/ 974724 h 974724"/>
                <a:gd name="connsiteX2" fmla="*/ 1582022 w 1582091"/>
                <a:gd name="connsiteY2" fmla="*/ 915393 h 974724"/>
                <a:gd name="connsiteX3" fmla="*/ 1575945 w 1582091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0382 h 974724"/>
                <a:gd name="connsiteX3" fmla="*/ 1575945 w 1578155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2875 h 974724"/>
                <a:gd name="connsiteX3" fmla="*/ 1575945 w 1578155"/>
                <a:gd name="connsiteY3" fmla="*/ 0 h 974724"/>
                <a:gd name="connsiteX0" fmla="*/ 1585943 w 1588153"/>
                <a:gd name="connsiteY0" fmla="*/ 0 h 972229"/>
                <a:gd name="connsiteX1" fmla="*/ 0 w 1588153"/>
                <a:gd name="connsiteY1" fmla="*/ 972229 h 972229"/>
                <a:gd name="connsiteX2" fmla="*/ 1588021 w 1588153"/>
                <a:gd name="connsiteY2" fmla="*/ 922875 h 972229"/>
                <a:gd name="connsiteX3" fmla="*/ 1585943 w 1588153"/>
                <a:gd name="connsiteY3" fmla="*/ 0 h 972229"/>
                <a:gd name="connsiteX0" fmla="*/ 1593941 w 1596151"/>
                <a:gd name="connsiteY0" fmla="*/ 0 h 999669"/>
                <a:gd name="connsiteX1" fmla="*/ 0 w 1596151"/>
                <a:gd name="connsiteY1" fmla="*/ 999669 h 999669"/>
                <a:gd name="connsiteX2" fmla="*/ 1596019 w 1596151"/>
                <a:gd name="connsiteY2" fmla="*/ 922875 h 999669"/>
                <a:gd name="connsiteX3" fmla="*/ 1593941 w 1596151"/>
                <a:gd name="connsiteY3" fmla="*/ 0 h 99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747A239-1D55-47F6-A052-0F0BAA662369}"/>
                </a:ext>
              </a:extLst>
            </p:cNvPr>
            <p:cNvSpPr/>
            <p:nvPr/>
          </p:nvSpPr>
          <p:spPr>
            <a:xfrm>
              <a:off x="269836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600197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600197 w 1654629"/>
                <a:gd name="connsiteY3" fmla="*/ 0 h 2002971"/>
                <a:gd name="connsiteX0" fmla="*/ 1605484 w 1654629"/>
                <a:gd name="connsiteY0" fmla="*/ 0 h 2007224"/>
                <a:gd name="connsiteX1" fmla="*/ 0 w 1654629"/>
                <a:gd name="connsiteY1" fmla="*/ 2007224 h 2007224"/>
                <a:gd name="connsiteX2" fmla="*/ 1654629 w 1654629"/>
                <a:gd name="connsiteY2" fmla="*/ 853338 h 2007224"/>
                <a:gd name="connsiteX3" fmla="*/ 1605484 w 1654629"/>
                <a:gd name="connsiteY3" fmla="*/ 0 h 2007224"/>
                <a:gd name="connsiteX0" fmla="*/ 1605484 w 1612337"/>
                <a:gd name="connsiteY0" fmla="*/ 0 h 2007224"/>
                <a:gd name="connsiteX1" fmla="*/ 0 w 1612337"/>
                <a:gd name="connsiteY1" fmla="*/ 2007224 h 2007224"/>
                <a:gd name="connsiteX2" fmla="*/ 1612337 w 1612337"/>
                <a:gd name="connsiteY2" fmla="*/ 870350 h 2007224"/>
                <a:gd name="connsiteX3" fmla="*/ 1605484 w 1612337"/>
                <a:gd name="connsiteY3" fmla="*/ 0 h 200722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04470 h 2041344"/>
                <a:gd name="connsiteX3" fmla="*/ 1605484 w 1612337"/>
                <a:gd name="connsiteY3" fmla="*/ 0 h 204134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11293 h 2041344"/>
                <a:gd name="connsiteX3" fmla="*/ 1605484 w 1612337"/>
                <a:gd name="connsiteY3" fmla="*/ 0 h 2041344"/>
                <a:gd name="connsiteX0" fmla="*/ 1613967 w 1614481"/>
                <a:gd name="connsiteY0" fmla="*/ 0 h 2051579"/>
                <a:gd name="connsiteX1" fmla="*/ 0 w 1614481"/>
                <a:gd name="connsiteY1" fmla="*/ 2051579 h 2051579"/>
                <a:gd name="connsiteX2" fmla="*/ 1612337 w 1614481"/>
                <a:gd name="connsiteY2" fmla="*/ 921528 h 2051579"/>
                <a:gd name="connsiteX3" fmla="*/ 1613967 w 1614481"/>
                <a:gd name="connsiteY3" fmla="*/ 0 h 2051579"/>
                <a:gd name="connsiteX0" fmla="*/ 1597003 w 1612337"/>
                <a:gd name="connsiteY0" fmla="*/ 0 h 2048168"/>
                <a:gd name="connsiteX1" fmla="*/ 0 w 1612337"/>
                <a:gd name="connsiteY1" fmla="*/ 2048168 h 2048168"/>
                <a:gd name="connsiteX2" fmla="*/ 1612337 w 1612337"/>
                <a:gd name="connsiteY2" fmla="*/ 918117 h 2048168"/>
                <a:gd name="connsiteX3" fmla="*/ 1597003 w 1612337"/>
                <a:gd name="connsiteY3" fmla="*/ 0 h 2048168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3352 h 2043403"/>
                <a:gd name="connsiteX3" fmla="*/ 1600839 w 1612337"/>
                <a:gd name="connsiteY3" fmla="*/ 0 h 2043403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5735 h 2043403"/>
                <a:gd name="connsiteX3" fmla="*/ 1600839 w 1612337"/>
                <a:gd name="connsiteY3" fmla="*/ 0 h 2043403"/>
                <a:gd name="connsiteX0" fmla="*/ 1598829 w 1610327"/>
                <a:gd name="connsiteY0" fmla="*/ 0 h 2068370"/>
                <a:gd name="connsiteX1" fmla="*/ 0 w 1610327"/>
                <a:gd name="connsiteY1" fmla="*/ 2068370 h 2068370"/>
                <a:gd name="connsiteX2" fmla="*/ 1610327 w 1610327"/>
                <a:gd name="connsiteY2" fmla="*/ 915735 h 2068370"/>
                <a:gd name="connsiteX3" fmla="*/ 1598829 w 1610327"/>
                <a:gd name="connsiteY3" fmla="*/ 0 h 206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E2C0E29A-6185-4C01-9E9F-15B51C0BBDB2}"/>
                </a:ext>
              </a:extLst>
            </p:cNvPr>
            <p:cNvSpPr/>
            <p:nvPr/>
          </p:nvSpPr>
          <p:spPr>
            <a:xfrm flipV="1">
              <a:off x="270797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06525"/>
                <a:gd name="connsiteY0" fmla="*/ 0 h 979713"/>
                <a:gd name="connsiteX1" fmla="*/ 0 w 1606525"/>
                <a:gd name="connsiteY1" fmla="*/ 979713 h 979713"/>
                <a:gd name="connsiteX2" fmla="*/ 1606422 w 1606525"/>
                <a:gd name="connsiteY2" fmla="*/ 910146 h 979713"/>
                <a:gd name="connsiteX3" fmla="*/ 1603149 w 1606525"/>
                <a:gd name="connsiteY3" fmla="*/ 0 h 979713"/>
                <a:gd name="connsiteX0" fmla="*/ 1603149 w 1603149"/>
                <a:gd name="connsiteY0" fmla="*/ 0 h 979713"/>
                <a:gd name="connsiteX1" fmla="*/ 0 w 1603149"/>
                <a:gd name="connsiteY1" fmla="*/ 979713 h 979713"/>
                <a:gd name="connsiteX2" fmla="*/ 1601135 w 1603149"/>
                <a:gd name="connsiteY2" fmla="*/ 914399 h 979713"/>
                <a:gd name="connsiteX3" fmla="*/ 1603149 w 1603149"/>
                <a:gd name="connsiteY3" fmla="*/ 0 h 979713"/>
                <a:gd name="connsiteX0" fmla="*/ 1608435 w 1608435"/>
                <a:gd name="connsiteY0" fmla="*/ 0 h 988219"/>
                <a:gd name="connsiteX1" fmla="*/ 0 w 1608435"/>
                <a:gd name="connsiteY1" fmla="*/ 988219 h 988219"/>
                <a:gd name="connsiteX2" fmla="*/ 1601135 w 1608435"/>
                <a:gd name="connsiteY2" fmla="*/ 922905 h 988219"/>
                <a:gd name="connsiteX3" fmla="*/ 1608435 w 1608435"/>
                <a:gd name="connsiteY3" fmla="*/ 0 h 988219"/>
                <a:gd name="connsiteX0" fmla="*/ 1591471 w 1601183"/>
                <a:gd name="connsiteY0" fmla="*/ 0 h 991631"/>
                <a:gd name="connsiteX1" fmla="*/ 0 w 1601183"/>
                <a:gd name="connsiteY1" fmla="*/ 991631 h 991631"/>
                <a:gd name="connsiteX2" fmla="*/ 1601135 w 1601183"/>
                <a:gd name="connsiteY2" fmla="*/ 926317 h 991631"/>
                <a:gd name="connsiteX3" fmla="*/ 1591471 w 1601183"/>
                <a:gd name="connsiteY3" fmla="*/ 0 h 991631"/>
                <a:gd name="connsiteX0" fmla="*/ 1587230 w 1601171"/>
                <a:gd name="connsiteY0" fmla="*/ 0 h 991631"/>
                <a:gd name="connsiteX1" fmla="*/ 0 w 1601171"/>
                <a:gd name="connsiteY1" fmla="*/ 991631 h 991631"/>
                <a:gd name="connsiteX2" fmla="*/ 1601135 w 1601171"/>
                <a:gd name="connsiteY2" fmla="*/ 926317 h 991631"/>
                <a:gd name="connsiteX3" fmla="*/ 1587230 w 1601171"/>
                <a:gd name="connsiteY3" fmla="*/ 0 h 991631"/>
                <a:gd name="connsiteX0" fmla="*/ 1587230 w 1601170"/>
                <a:gd name="connsiteY0" fmla="*/ 0 h 988219"/>
                <a:gd name="connsiteX1" fmla="*/ 0 w 1601170"/>
                <a:gd name="connsiteY1" fmla="*/ 988219 h 988219"/>
                <a:gd name="connsiteX2" fmla="*/ 1601135 w 1601170"/>
                <a:gd name="connsiteY2" fmla="*/ 922905 h 988219"/>
                <a:gd name="connsiteX3" fmla="*/ 1587230 w 1601170"/>
                <a:gd name="connsiteY3" fmla="*/ 0 h 988219"/>
                <a:gd name="connsiteX0" fmla="*/ 1587230 w 1601170"/>
                <a:gd name="connsiteY0" fmla="*/ 0 h 991631"/>
                <a:gd name="connsiteX1" fmla="*/ 0 w 1601170"/>
                <a:gd name="connsiteY1" fmla="*/ 991631 h 991631"/>
                <a:gd name="connsiteX2" fmla="*/ 1601135 w 1601170"/>
                <a:gd name="connsiteY2" fmla="*/ 926317 h 991631"/>
                <a:gd name="connsiteX3" fmla="*/ 1587230 w 1601170"/>
                <a:gd name="connsiteY3" fmla="*/ 0 h 991631"/>
                <a:gd name="connsiteX0" fmla="*/ 1589240 w 1603180"/>
                <a:gd name="connsiteY0" fmla="*/ 0 h 949187"/>
                <a:gd name="connsiteX1" fmla="*/ 0 w 1603180"/>
                <a:gd name="connsiteY1" fmla="*/ 949187 h 949187"/>
                <a:gd name="connsiteX2" fmla="*/ 1603145 w 1603180"/>
                <a:gd name="connsiteY2" fmla="*/ 926317 h 949187"/>
                <a:gd name="connsiteX3" fmla="*/ 1589240 w 1603180"/>
                <a:gd name="connsiteY3" fmla="*/ 0 h 949187"/>
                <a:gd name="connsiteX0" fmla="*/ 1589240 w 1603180"/>
                <a:gd name="connsiteY0" fmla="*/ 0 h 954181"/>
                <a:gd name="connsiteX1" fmla="*/ 0 w 1603180"/>
                <a:gd name="connsiteY1" fmla="*/ 954181 h 954181"/>
                <a:gd name="connsiteX2" fmla="*/ 1603145 w 1603180"/>
                <a:gd name="connsiteY2" fmla="*/ 926317 h 954181"/>
                <a:gd name="connsiteX3" fmla="*/ 1589240 w 1603180"/>
                <a:gd name="connsiteY3" fmla="*/ 0 h 954181"/>
                <a:gd name="connsiteX0" fmla="*/ 1591249 w 1605189"/>
                <a:gd name="connsiteY0" fmla="*/ 0 h 956677"/>
                <a:gd name="connsiteX1" fmla="*/ 0 w 1605189"/>
                <a:gd name="connsiteY1" fmla="*/ 956677 h 956677"/>
                <a:gd name="connsiteX2" fmla="*/ 1605154 w 1605189"/>
                <a:gd name="connsiteY2" fmla="*/ 926317 h 956677"/>
                <a:gd name="connsiteX3" fmla="*/ 1591249 w 1605189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2812 h 956677"/>
                <a:gd name="connsiteX3" fmla="*/ 1591249 w 1601181"/>
                <a:gd name="connsiteY3" fmla="*/ 0 h 956677"/>
                <a:gd name="connsiteX0" fmla="*/ 1591249 w 1607194"/>
                <a:gd name="connsiteY0" fmla="*/ 0 h 956677"/>
                <a:gd name="connsiteX1" fmla="*/ 0 w 1607194"/>
                <a:gd name="connsiteY1" fmla="*/ 956677 h 956677"/>
                <a:gd name="connsiteX2" fmla="*/ 1607163 w 1607194"/>
                <a:gd name="connsiteY2" fmla="*/ 892812 h 956677"/>
                <a:gd name="connsiteX3" fmla="*/ 1591249 w 1607194"/>
                <a:gd name="connsiteY3" fmla="*/ 0 h 956677"/>
                <a:gd name="connsiteX0" fmla="*/ 1591249 w 1603184"/>
                <a:gd name="connsiteY0" fmla="*/ 0 h 956677"/>
                <a:gd name="connsiteX1" fmla="*/ 0 w 1603184"/>
                <a:gd name="connsiteY1" fmla="*/ 956677 h 956677"/>
                <a:gd name="connsiteX2" fmla="*/ 1603144 w 1603184"/>
                <a:gd name="connsiteY2" fmla="*/ 890420 h 956677"/>
                <a:gd name="connsiteX3" fmla="*/ 1591249 w 1603184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0420 h 956677"/>
                <a:gd name="connsiteX3" fmla="*/ 1591249 w 1601181"/>
                <a:gd name="connsiteY3" fmla="*/ 0 h 956677"/>
                <a:gd name="connsiteX0" fmla="*/ 1591249 w 1597184"/>
                <a:gd name="connsiteY0" fmla="*/ 0 h 956677"/>
                <a:gd name="connsiteX1" fmla="*/ 0 w 1597184"/>
                <a:gd name="connsiteY1" fmla="*/ 956677 h 956677"/>
                <a:gd name="connsiteX2" fmla="*/ 1597114 w 1597184"/>
                <a:gd name="connsiteY2" fmla="*/ 890420 h 956677"/>
                <a:gd name="connsiteX3" fmla="*/ 1591249 w 1597184"/>
                <a:gd name="connsiteY3" fmla="*/ 0 h 956677"/>
                <a:gd name="connsiteX0" fmla="*/ 1593652 w 1597214"/>
                <a:gd name="connsiteY0" fmla="*/ 0 h 956677"/>
                <a:gd name="connsiteX1" fmla="*/ 0 w 1597214"/>
                <a:gd name="connsiteY1" fmla="*/ 956677 h 956677"/>
                <a:gd name="connsiteX2" fmla="*/ 1597114 w 1597214"/>
                <a:gd name="connsiteY2" fmla="*/ 890420 h 956677"/>
                <a:gd name="connsiteX3" fmla="*/ 1593652 w 1597214"/>
                <a:gd name="connsiteY3" fmla="*/ 0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AE67EC92-8718-44E2-BCE7-379A36B0109E}"/>
                </a:ext>
              </a:extLst>
            </p:cNvPr>
            <p:cNvSpPr/>
            <p:nvPr/>
          </p:nvSpPr>
          <p:spPr>
            <a:xfrm flipV="1">
              <a:off x="270609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594911 w 1617624"/>
                <a:gd name="connsiteY0" fmla="*/ 0 h 2002971"/>
                <a:gd name="connsiteX1" fmla="*/ 0 w 1617624"/>
                <a:gd name="connsiteY1" fmla="*/ 2002971 h 2002971"/>
                <a:gd name="connsiteX2" fmla="*/ 1617624 w 1617624"/>
                <a:gd name="connsiteY2" fmla="*/ 870350 h 2002971"/>
                <a:gd name="connsiteX3" fmla="*/ 1594911 w 1617624"/>
                <a:gd name="connsiteY3" fmla="*/ 0 h 2002971"/>
                <a:gd name="connsiteX0" fmla="*/ 1594911 w 1596478"/>
                <a:gd name="connsiteY0" fmla="*/ 0 h 2002971"/>
                <a:gd name="connsiteX1" fmla="*/ 0 w 1596478"/>
                <a:gd name="connsiteY1" fmla="*/ 2002971 h 2002971"/>
                <a:gd name="connsiteX2" fmla="*/ 1596478 w 1596478"/>
                <a:gd name="connsiteY2" fmla="*/ 883110 h 2002971"/>
                <a:gd name="connsiteX3" fmla="*/ 1594911 w 1596478"/>
                <a:gd name="connsiteY3" fmla="*/ 0 h 2002971"/>
                <a:gd name="connsiteX0" fmla="*/ 1605483 w 1605502"/>
                <a:gd name="connsiteY0" fmla="*/ 0 h 2015730"/>
                <a:gd name="connsiteX1" fmla="*/ 0 w 1605502"/>
                <a:gd name="connsiteY1" fmla="*/ 2015730 h 2015730"/>
                <a:gd name="connsiteX2" fmla="*/ 1596478 w 1605502"/>
                <a:gd name="connsiteY2" fmla="*/ 895869 h 2015730"/>
                <a:gd name="connsiteX3" fmla="*/ 1605483 w 1605502"/>
                <a:gd name="connsiteY3" fmla="*/ 0 h 2015730"/>
                <a:gd name="connsiteX0" fmla="*/ 1605483 w 1605502"/>
                <a:gd name="connsiteY0" fmla="*/ 0 h 2032742"/>
                <a:gd name="connsiteX1" fmla="*/ 0 w 1605502"/>
                <a:gd name="connsiteY1" fmla="*/ 2032742 h 2032742"/>
                <a:gd name="connsiteX2" fmla="*/ 1596478 w 1605502"/>
                <a:gd name="connsiteY2" fmla="*/ 912881 h 2032742"/>
                <a:gd name="connsiteX3" fmla="*/ 1605483 w 1605502"/>
                <a:gd name="connsiteY3" fmla="*/ 0 h 2032742"/>
                <a:gd name="connsiteX0" fmla="*/ 1592760 w 1596478"/>
                <a:gd name="connsiteY0" fmla="*/ 0 h 2060037"/>
                <a:gd name="connsiteX1" fmla="*/ 0 w 1596478"/>
                <a:gd name="connsiteY1" fmla="*/ 2060037 h 2060037"/>
                <a:gd name="connsiteX2" fmla="*/ 1596478 w 1596478"/>
                <a:gd name="connsiteY2" fmla="*/ 940176 h 2060037"/>
                <a:gd name="connsiteX3" fmla="*/ 1592760 w 1596478"/>
                <a:gd name="connsiteY3" fmla="*/ 0 h 2060037"/>
                <a:gd name="connsiteX0" fmla="*/ 1592760 w 1596478"/>
                <a:gd name="connsiteY0" fmla="*/ 0 h 2042978"/>
                <a:gd name="connsiteX1" fmla="*/ 0 w 1596478"/>
                <a:gd name="connsiteY1" fmla="*/ 2042978 h 2042978"/>
                <a:gd name="connsiteX2" fmla="*/ 1596478 w 1596478"/>
                <a:gd name="connsiteY2" fmla="*/ 923117 h 2042978"/>
                <a:gd name="connsiteX3" fmla="*/ 1592760 w 1596478"/>
                <a:gd name="connsiteY3" fmla="*/ 0 h 2042978"/>
                <a:gd name="connsiteX0" fmla="*/ 1592760 w 1596478"/>
                <a:gd name="connsiteY0" fmla="*/ 0 h 2053214"/>
                <a:gd name="connsiteX1" fmla="*/ 0 w 1596478"/>
                <a:gd name="connsiteY1" fmla="*/ 2053214 h 2053214"/>
                <a:gd name="connsiteX2" fmla="*/ 1596478 w 1596478"/>
                <a:gd name="connsiteY2" fmla="*/ 933353 h 2053214"/>
                <a:gd name="connsiteX3" fmla="*/ 1592760 w 1596478"/>
                <a:gd name="connsiteY3" fmla="*/ 0 h 2053214"/>
                <a:gd name="connsiteX0" fmla="*/ 1614004 w 1614014"/>
                <a:gd name="connsiteY0" fmla="*/ 0 h 2053214"/>
                <a:gd name="connsiteX1" fmla="*/ 0 w 1614014"/>
                <a:gd name="connsiteY1" fmla="*/ 2053214 h 2053214"/>
                <a:gd name="connsiteX2" fmla="*/ 1596478 w 1614014"/>
                <a:gd name="connsiteY2" fmla="*/ 933353 h 2053214"/>
                <a:gd name="connsiteX3" fmla="*/ 1614004 w 1614014"/>
                <a:gd name="connsiteY3" fmla="*/ 0 h 2053214"/>
                <a:gd name="connsiteX0" fmla="*/ 1599936 w 1599946"/>
                <a:gd name="connsiteY0" fmla="*/ 0 h 2015763"/>
                <a:gd name="connsiteX1" fmla="*/ 0 w 1599946"/>
                <a:gd name="connsiteY1" fmla="*/ 2015763 h 2015763"/>
                <a:gd name="connsiteX2" fmla="*/ 1582410 w 1599946"/>
                <a:gd name="connsiteY2" fmla="*/ 933353 h 2015763"/>
                <a:gd name="connsiteX3" fmla="*/ 1599936 w 1599946"/>
                <a:gd name="connsiteY3" fmla="*/ 0 h 2015763"/>
                <a:gd name="connsiteX0" fmla="*/ 1605965 w 1605975"/>
                <a:gd name="connsiteY0" fmla="*/ 0 h 2025750"/>
                <a:gd name="connsiteX1" fmla="*/ 0 w 1605975"/>
                <a:gd name="connsiteY1" fmla="*/ 2025750 h 2025750"/>
                <a:gd name="connsiteX2" fmla="*/ 1588439 w 1605975"/>
                <a:gd name="connsiteY2" fmla="*/ 933353 h 2025750"/>
                <a:gd name="connsiteX3" fmla="*/ 1605965 w 1605975"/>
                <a:gd name="connsiteY3" fmla="*/ 0 h 2025750"/>
                <a:gd name="connsiteX0" fmla="*/ 1605965 w 1605975"/>
                <a:gd name="connsiteY0" fmla="*/ 0 h 2018259"/>
                <a:gd name="connsiteX1" fmla="*/ 0 w 1605975"/>
                <a:gd name="connsiteY1" fmla="*/ 2018259 h 2018259"/>
                <a:gd name="connsiteX2" fmla="*/ 1588439 w 1605975"/>
                <a:gd name="connsiteY2" fmla="*/ 933353 h 2018259"/>
                <a:gd name="connsiteX3" fmla="*/ 1605965 w 1605975"/>
                <a:gd name="connsiteY3" fmla="*/ 0 h 2018259"/>
                <a:gd name="connsiteX0" fmla="*/ 1605965 w 1608648"/>
                <a:gd name="connsiteY0" fmla="*/ 0 h 2018259"/>
                <a:gd name="connsiteX1" fmla="*/ 0 w 1608648"/>
                <a:gd name="connsiteY1" fmla="*/ 2018259 h 2018259"/>
                <a:gd name="connsiteX2" fmla="*/ 1608648 w 1608648"/>
                <a:gd name="connsiteY2" fmla="*/ 896780 h 2018259"/>
                <a:gd name="connsiteX3" fmla="*/ 1605965 w 1608648"/>
                <a:gd name="connsiteY3" fmla="*/ 0 h 2018259"/>
                <a:gd name="connsiteX0" fmla="*/ 1605965 w 1614711"/>
                <a:gd name="connsiteY0" fmla="*/ 0 h 2018259"/>
                <a:gd name="connsiteX1" fmla="*/ 0 w 1614711"/>
                <a:gd name="connsiteY1" fmla="*/ 2018259 h 2018259"/>
                <a:gd name="connsiteX2" fmla="*/ 1614711 w 1614711"/>
                <a:gd name="connsiteY2" fmla="*/ 908971 h 2018259"/>
                <a:gd name="connsiteX3" fmla="*/ 1605965 w 1614711"/>
                <a:gd name="connsiteY3" fmla="*/ 0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30">
            <a:extLst>
              <a:ext uri="{FF2B5EF4-FFF2-40B4-BE49-F238E27FC236}">
                <a16:creationId xmlns:a16="http://schemas.microsoft.com/office/drawing/2014/main" id="{3C2EFFA2-3DDD-4CCE-8242-37B43A62D4A7}"/>
              </a:ext>
            </a:extLst>
          </p:cNvPr>
          <p:cNvSpPr/>
          <p:nvPr/>
        </p:nvSpPr>
        <p:spPr>
          <a:xfrm>
            <a:off x="6525606" y="32473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FFB130AE-2D72-4D54-BF26-0B0CCA0031B1}"/>
              </a:ext>
            </a:extLst>
          </p:cNvPr>
          <p:cNvSpPr/>
          <p:nvPr/>
        </p:nvSpPr>
        <p:spPr>
          <a:xfrm>
            <a:off x="6525606" y="5429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897E6DD-B893-45E7-9982-BCF9D7F6F4B9}"/>
              </a:ext>
            </a:extLst>
          </p:cNvPr>
          <p:cNvSpPr/>
          <p:nvPr/>
        </p:nvSpPr>
        <p:spPr>
          <a:xfrm rot="2700000">
            <a:off x="6586684" y="424120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47DBB73-57B1-4A07-B4EC-B34E345E9B0B}"/>
              </a:ext>
            </a:extLst>
          </p:cNvPr>
          <p:cNvSpPr/>
          <p:nvPr/>
        </p:nvSpPr>
        <p:spPr>
          <a:xfrm>
            <a:off x="6540913" y="216348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F44764-A22A-4046-8D8C-D496D5AC9129}"/>
              </a:ext>
            </a:extLst>
          </p:cNvPr>
          <p:cNvGrpSpPr/>
          <p:nvPr/>
        </p:nvGrpSpPr>
        <p:grpSpPr>
          <a:xfrm>
            <a:off x="8384028" y="2895457"/>
            <a:ext cx="3424798" cy="2812775"/>
            <a:chOff x="8384028" y="2895457"/>
            <a:chExt cx="3424798" cy="28127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F3649BB-510A-48F4-B151-4AD85B907897}"/>
                </a:ext>
              </a:extLst>
            </p:cNvPr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25B20EE-7135-491E-8C0B-6E64D6303815}"/>
                  </a:ext>
                </a:extLst>
              </p:cNvPr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EC6A98-2919-4495-8902-5D3D5BD3A74D}"/>
                  </a:ext>
                </a:extLst>
              </p:cNvPr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22A712A-5A86-4F9D-A4F4-0BB38D7EE205}"/>
                  </a:ext>
                </a:extLst>
              </p:cNvPr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8B01D9A-D725-4C33-A035-0BC301A4C849}"/>
                  </a:ext>
                </a:extLst>
              </p:cNvPr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EAC820-B4F9-4B23-A39C-5F2EE7046C8C}"/>
                  </a:ext>
                </a:extLst>
              </p:cNvPr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B46D5D-9013-4D22-AA7A-0E67FC74821F}"/>
                  </a:ext>
                </a:extLst>
              </p:cNvPr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5BAA788-04C0-4E78-BDC8-CD3F323F79B4}"/>
                  </a:ext>
                </a:extLst>
              </p:cNvPr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99FAFA-3859-4B03-9047-61DAA215783A}"/>
                  </a:ext>
                </a:extLst>
              </p:cNvPr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746DB8-40A7-4113-97D4-38850E8C90FA}"/>
                </a:ext>
              </a:extLst>
            </p:cNvPr>
            <p:cNvSpPr txBox="1"/>
            <p:nvPr/>
          </p:nvSpPr>
          <p:spPr>
            <a:xfrm>
              <a:off x="9484648" y="3322807"/>
              <a:ext cx="778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SUBMIT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F8FDD-10E0-4B72-B551-DE2CA10F2D7E}"/>
              </a:ext>
            </a:extLst>
          </p:cNvPr>
          <p:cNvGrpSpPr/>
          <p:nvPr/>
        </p:nvGrpSpPr>
        <p:grpSpPr>
          <a:xfrm flipH="1">
            <a:off x="726032" y="1832314"/>
            <a:ext cx="5228971" cy="861774"/>
            <a:chOff x="8191462" y="2349068"/>
            <a:chExt cx="3328100" cy="861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FCD858-444E-48E5-B6EC-E641950716F7}"/>
                </a:ext>
              </a:extLst>
            </p:cNvPr>
            <p:cNvSpPr txBox="1"/>
            <p:nvPr/>
          </p:nvSpPr>
          <p:spPr>
            <a:xfrm>
              <a:off x="8191462" y="2349068"/>
              <a:ext cx="33281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600" b="1" u="sng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Air</a:t>
              </a:r>
              <a:r>
                <a:rPr lang="tr-TR" altLang="ko-KR" sz="16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Management Portal </a:t>
              </a:r>
              <a:endParaRPr lang="ko-KR" alt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307A19-F5EE-44A4-8EE7-CD830E6ECBED}"/>
                </a:ext>
              </a:extLst>
            </p:cNvPr>
            <p:cNvSpPr txBox="1"/>
            <p:nvPr/>
          </p:nvSpPr>
          <p:spPr>
            <a:xfrm>
              <a:off x="8191462" y="2687622"/>
              <a:ext cx="332810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Maps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to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be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completed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national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with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historical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data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Results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to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be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reflected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in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scientific</a:t>
              </a:r>
              <a:r>
                <a:rPr lang="tr-TR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articles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E0709B-A185-4A52-80A8-B90589FB5F0D}"/>
              </a:ext>
            </a:extLst>
          </p:cNvPr>
          <p:cNvGrpSpPr/>
          <p:nvPr/>
        </p:nvGrpSpPr>
        <p:grpSpPr>
          <a:xfrm flipH="1">
            <a:off x="728349" y="3024225"/>
            <a:ext cx="5120122" cy="773937"/>
            <a:chOff x="8191462" y="2509767"/>
            <a:chExt cx="3328100" cy="77393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1B113E-506D-40C4-BE7C-38FB1B01DB0C}"/>
                </a:ext>
              </a:extLst>
            </p:cNvPr>
            <p:cNvSpPr txBox="1"/>
            <p:nvPr/>
          </p:nvSpPr>
          <p:spPr>
            <a:xfrm>
              <a:off x="8191462" y="2509767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4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Solid </a:t>
              </a:r>
              <a:r>
                <a:rPr lang="tr-TR" altLang="ko-KR" sz="1400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fuel</a:t>
              </a:r>
              <a:r>
                <a:rPr lang="tr-TR" altLang="ko-KR" sz="14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data </a:t>
              </a:r>
              <a:r>
                <a:rPr lang="tr-TR" altLang="ko-KR" sz="1400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module</a:t>
              </a:r>
              <a:r>
                <a:rPr lang="tr-TR" altLang="ko-KR" sz="14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4C9661-2E69-492D-87DF-FE8E135B16BE}"/>
                </a:ext>
              </a:extLst>
            </p:cNvPr>
            <p:cNvSpPr txBox="1"/>
            <p:nvPr/>
          </p:nvSpPr>
          <p:spPr>
            <a:xfrm>
              <a:off x="8191462" y="2760484"/>
              <a:ext cx="332810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Official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submission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integration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with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the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national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users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1BD673-18CF-430E-95A0-BC12D30994D3}"/>
              </a:ext>
            </a:extLst>
          </p:cNvPr>
          <p:cNvGrpSpPr/>
          <p:nvPr/>
        </p:nvGrpSpPr>
        <p:grpSpPr>
          <a:xfrm flipH="1">
            <a:off x="743885" y="4131337"/>
            <a:ext cx="5104854" cy="599973"/>
            <a:chOff x="8191289" y="2471752"/>
            <a:chExt cx="3328100" cy="5999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B8CA6B-B4F2-417A-95CA-6F7007393204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400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Forecast</a:t>
              </a:r>
              <a:r>
                <a:rPr lang="tr-TR" altLang="ko-KR" sz="14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module</a:t>
              </a:r>
              <a:endParaRPr lang="ko-KR" altLang="en-US" sz="1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A29442-95BF-47FA-B30A-177E50351E04}"/>
                </a:ext>
              </a:extLst>
            </p:cNvPr>
            <p:cNvSpPr txBox="1"/>
            <p:nvPr/>
          </p:nvSpPr>
          <p:spPr>
            <a:xfrm>
              <a:off x="8191289" y="2763948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At </a:t>
              </a:r>
              <a:r>
                <a:rPr lang="tr-TR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irst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case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studies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then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official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outputs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E010C3-F27B-4BFE-901A-800830F20BD4}"/>
              </a:ext>
            </a:extLst>
          </p:cNvPr>
          <p:cNvGrpSpPr/>
          <p:nvPr/>
        </p:nvGrpSpPr>
        <p:grpSpPr>
          <a:xfrm flipH="1">
            <a:off x="758245" y="5238449"/>
            <a:ext cx="5259778" cy="573480"/>
            <a:chOff x="8191289" y="2471752"/>
            <a:chExt cx="3328100" cy="5734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E4E801D-40CE-4017-A9D2-64F615657729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400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CAAPs</a:t>
              </a:r>
              <a:r>
                <a:rPr lang="tr-TR" altLang="ko-KR" sz="14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revision</a:t>
              </a:r>
              <a:endParaRPr lang="ko-KR" altLang="en-US" sz="1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7D7E0E-E33C-4BC0-98D7-BDE159C16DEA}"/>
                </a:ext>
              </a:extLst>
            </p:cNvPr>
            <p:cNvSpPr txBox="1"/>
            <p:nvPr/>
          </p:nvSpPr>
          <p:spPr>
            <a:xfrm>
              <a:off x="8191289" y="2737455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Model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results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to</a:t>
              </a:r>
              <a:r>
                <a:rPr lang="tr-TR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be </a:t>
              </a:r>
              <a:r>
                <a:rPr lang="tr-TR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concluded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4C395-9FDA-4FC3-9CCC-7965B306F6C6}"/>
              </a:ext>
            </a:extLst>
          </p:cNvPr>
          <p:cNvSpPr/>
          <p:nvPr/>
        </p:nvSpPr>
        <p:spPr>
          <a:xfrm>
            <a:off x="187235" y="154577"/>
            <a:ext cx="11817531" cy="654884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58475" y="41409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5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Future</a:t>
            </a:r>
            <a:r>
              <a:rPr lang="tr-TR" altLang="ko-KR" sz="5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tr-TR" altLang="ko-KR" sz="5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Tasks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4C061-7156-4C9F-A04C-71CD1C530CA3}"/>
              </a:ext>
            </a:extLst>
          </p:cNvPr>
          <p:cNvSpPr txBox="1"/>
          <p:nvPr/>
        </p:nvSpPr>
        <p:spPr>
          <a:xfrm>
            <a:off x="6340601" y="3504220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From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Regional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to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National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Scale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From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Local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to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Regional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Scale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A1EBD-69FD-4FC1-B69E-607997C8103B}"/>
              </a:ext>
            </a:extLst>
          </p:cNvPr>
          <p:cNvSpPr txBox="1"/>
          <p:nvPr/>
        </p:nvSpPr>
        <p:spPr>
          <a:xfrm>
            <a:off x="6340600" y="4221629"/>
            <a:ext cx="5306159" cy="1754326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Increasing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data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coverage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availability</a:t>
            </a:r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Decreasing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uncertainties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within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inventory</a:t>
            </a:r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Extending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provinces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with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city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specific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GIS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3D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outputs</a:t>
            </a:r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Achieving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model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results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nationawide</a:t>
            </a:r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Publishing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results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via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scientific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articles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at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scientific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activities</a:t>
            </a:r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Searching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opportunities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for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experience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information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exchanges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under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international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bg1"/>
                </a:solidFill>
                <a:cs typeface="Arial" pitchFamily="34" charset="0"/>
              </a:rPr>
              <a:t>platforms</a:t>
            </a:r>
            <a:r>
              <a:rPr lang="tr-TR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 smtClean="0">
                <a:cs typeface="Arial" pitchFamily="34" charset="0"/>
              </a:rPr>
              <a:t>Thank You</a:t>
            </a:r>
            <a:r>
              <a:rPr lang="tr-TR" altLang="ko-KR" sz="6000" dirty="0" smtClean="0">
                <a:cs typeface="Arial" pitchFamily="34" charset="0"/>
              </a:rPr>
              <a:t> </a:t>
            </a:r>
            <a:r>
              <a:rPr lang="tr-TR" altLang="ko-KR" sz="6000" dirty="0" err="1" smtClean="0">
                <a:cs typeface="Arial" pitchFamily="34" charset="0"/>
              </a:rPr>
              <a:t>for</a:t>
            </a:r>
            <a:r>
              <a:rPr lang="tr-TR" altLang="ko-KR" sz="6000" dirty="0" smtClean="0">
                <a:cs typeface="Arial" pitchFamily="34" charset="0"/>
              </a:rPr>
              <a:t> </a:t>
            </a:r>
            <a:r>
              <a:rPr lang="tr-TR" altLang="ko-KR" sz="6000" dirty="0" err="1" smtClean="0">
                <a:cs typeface="Arial" pitchFamily="34" charset="0"/>
              </a:rPr>
              <a:t>your</a:t>
            </a:r>
            <a:r>
              <a:rPr lang="tr-TR" altLang="ko-KR" sz="6000" dirty="0" smtClean="0">
                <a:cs typeface="Arial" pitchFamily="34" charset="0"/>
              </a:rPr>
              <a:t> </a:t>
            </a:r>
            <a:r>
              <a:rPr lang="tr-TR" altLang="ko-KR" sz="6000" dirty="0" err="1" smtClean="0">
                <a:cs typeface="Arial" pitchFamily="34" charset="0"/>
              </a:rPr>
              <a:t>Attention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1557386" y="5730152"/>
            <a:ext cx="907722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1867" dirty="0" smtClean="0">
                <a:cs typeface="Arial" pitchFamily="34" charset="0"/>
              </a:rPr>
              <a:t>cesin.koksal@csb.gov.tr</a:t>
            </a:r>
            <a:endParaRPr lang="ko-KR" altLang="en-US" sz="1867" dirty="0"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0223"/>
            <a:ext cx="483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22</a:t>
            </a:r>
            <a:r>
              <a:rPr lang="en-US" altLang="ko-KR" sz="1050" i="1" baseline="30000" dirty="0">
                <a:solidFill>
                  <a:schemeClr val="accent2"/>
                </a:solidFill>
                <a:cs typeface="Arial" pitchFamily="34" charset="0"/>
              </a:rPr>
              <a:t>nd</a:t>
            </a:r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 Task Force on Measurement and Modelling </a:t>
            </a:r>
            <a:r>
              <a:rPr lang="en-US" altLang="ko-KR" sz="1050" i="1" dirty="0" smtClean="0">
                <a:solidFill>
                  <a:schemeClr val="accent2"/>
                </a:solidFill>
                <a:cs typeface="Arial" pitchFamily="34" charset="0"/>
              </a:rPr>
              <a:t>Meeting</a:t>
            </a:r>
            <a:r>
              <a:rPr lang="tr-TR" altLang="ko-KR" sz="1050" i="1" dirty="0" smtClean="0">
                <a:solidFill>
                  <a:schemeClr val="accent2"/>
                </a:solidFill>
                <a:cs typeface="Arial" pitchFamily="34" charset="0"/>
              </a:rPr>
              <a:t>, 10-12 May 2021</a:t>
            </a:r>
            <a:endParaRPr lang="ko-KR" altLang="en-US" sz="105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457700" y="5810250"/>
            <a:ext cx="375947" cy="2318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27290" y="1275273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5400" dirty="0" smtClean="0">
                <a:cs typeface="Arial" pitchFamily="34" charset="0"/>
              </a:rPr>
              <a:t>Content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4FF3C-3C21-45F4-A24E-520682D6B409}"/>
              </a:ext>
            </a:extLst>
          </p:cNvPr>
          <p:cNvSpPr txBox="1"/>
          <p:nvPr/>
        </p:nvSpPr>
        <p:spPr>
          <a:xfrm>
            <a:off x="95250" y="2039986"/>
            <a:ext cx="434361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tr-TR" altLang="ko-KR" sz="2400" b="1" dirty="0" err="1" smtClean="0">
                <a:solidFill>
                  <a:schemeClr val="accent1"/>
                </a:solidFill>
                <a:cs typeface="Arial" pitchFamily="34" charset="0"/>
              </a:rPr>
              <a:t>Air</a:t>
            </a:r>
            <a:r>
              <a:rPr lang="tr-TR" altLang="ko-KR" sz="24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tr-TR" altLang="ko-KR" sz="2400" b="1" dirty="0" err="1" smtClean="0">
                <a:solidFill>
                  <a:schemeClr val="accent1"/>
                </a:solidFill>
                <a:cs typeface="Arial" pitchFamily="34" charset="0"/>
              </a:rPr>
              <a:t>Quality</a:t>
            </a:r>
            <a:r>
              <a:rPr lang="tr-TR" altLang="ko-KR" sz="2400" b="1" dirty="0" smtClean="0">
                <a:solidFill>
                  <a:schemeClr val="accent1"/>
                </a:solidFill>
                <a:cs typeface="Arial" pitchFamily="34" charset="0"/>
              </a:rPr>
              <a:t> Management in </a:t>
            </a:r>
            <a:r>
              <a:rPr lang="tr-TR" altLang="ko-KR" sz="2400" b="1" dirty="0" err="1" smtClean="0">
                <a:solidFill>
                  <a:schemeClr val="accent1"/>
                </a:solidFill>
                <a:cs typeface="Arial" pitchFamily="34" charset="0"/>
              </a:rPr>
              <a:t>Turkey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C4ACE-3F27-4618-8225-64966A7DFEEF}"/>
              </a:ext>
            </a:extLst>
          </p:cNvPr>
          <p:cNvSpPr txBox="1"/>
          <p:nvPr/>
        </p:nvSpPr>
        <p:spPr>
          <a:xfrm>
            <a:off x="4276065" y="2135579"/>
            <a:ext cx="98110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9558-D3E9-45E5-8373-2A6E17C0C54B}"/>
              </a:ext>
            </a:extLst>
          </p:cNvPr>
          <p:cNvSpPr txBox="1"/>
          <p:nvPr/>
        </p:nvSpPr>
        <p:spPr>
          <a:xfrm>
            <a:off x="4276065" y="3122929"/>
            <a:ext cx="981106" cy="55399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000" b="1" dirty="0" smtClean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3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E633C-C5FB-4D08-A4DB-8F3E9577A72E}"/>
              </a:ext>
            </a:extLst>
          </p:cNvPr>
          <p:cNvSpPr txBox="1"/>
          <p:nvPr/>
        </p:nvSpPr>
        <p:spPr>
          <a:xfrm>
            <a:off x="3006039" y="3184484"/>
            <a:ext cx="168065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2400" b="1" dirty="0" err="1">
                <a:solidFill>
                  <a:schemeClr val="accent2"/>
                </a:solidFill>
                <a:cs typeface="Arial" pitchFamily="34" charset="0"/>
              </a:rPr>
              <a:t>Modeling</a:t>
            </a:r>
            <a:r>
              <a:rPr lang="tr-TR" altLang="ko-KR" sz="2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E1A24-BAD6-4EDF-ABEB-029F5E5FD934}"/>
              </a:ext>
            </a:extLst>
          </p:cNvPr>
          <p:cNvSpPr txBox="1"/>
          <p:nvPr/>
        </p:nvSpPr>
        <p:spPr>
          <a:xfrm>
            <a:off x="1154929" y="4133905"/>
            <a:ext cx="328393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tr-TR" altLang="ko-KR" sz="2400" b="1" dirty="0" err="1" smtClean="0">
                <a:solidFill>
                  <a:schemeClr val="accent4"/>
                </a:solidFill>
                <a:cs typeface="Arial" pitchFamily="34" charset="0"/>
              </a:rPr>
              <a:t>Future</a:t>
            </a:r>
            <a:r>
              <a:rPr lang="tr-TR" altLang="ko-KR" sz="2400" b="1" dirty="0" smtClean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tr-TR" altLang="ko-KR" sz="2400" b="1" dirty="0" err="1" smtClean="0">
                <a:solidFill>
                  <a:schemeClr val="accent4"/>
                </a:solidFill>
                <a:cs typeface="Arial" pitchFamily="34" charset="0"/>
              </a:rPr>
              <a:t>tasks&amp;plans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8A90-E6E2-412C-A109-930F530FDFAE}"/>
              </a:ext>
            </a:extLst>
          </p:cNvPr>
          <p:cNvSpPr txBox="1"/>
          <p:nvPr/>
        </p:nvSpPr>
        <p:spPr>
          <a:xfrm>
            <a:off x="4276065" y="4097697"/>
            <a:ext cx="981106" cy="55399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tr-TR" altLang="ko-KR" sz="3000" b="1" dirty="0" smtClean="0">
                <a:solidFill>
                  <a:schemeClr val="accent4"/>
                </a:solidFill>
                <a:cs typeface="Arial" pitchFamily="34" charset="0"/>
              </a:rPr>
              <a:t>3</a:t>
            </a:r>
            <a:endParaRPr lang="ko-KR" altLang="en-US" sz="3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0223"/>
            <a:ext cx="483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22</a:t>
            </a:r>
            <a:r>
              <a:rPr lang="en-US" altLang="ko-KR" sz="1050" i="1" baseline="30000" dirty="0">
                <a:solidFill>
                  <a:schemeClr val="accent2"/>
                </a:solidFill>
                <a:cs typeface="Arial" pitchFamily="34" charset="0"/>
              </a:rPr>
              <a:t>nd</a:t>
            </a:r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 Task Force on Measurement and Modelling </a:t>
            </a:r>
            <a:r>
              <a:rPr lang="en-US" altLang="ko-KR" sz="1050" i="1" dirty="0" smtClean="0">
                <a:solidFill>
                  <a:schemeClr val="accent2"/>
                </a:solidFill>
                <a:cs typeface="Arial" pitchFamily="34" charset="0"/>
              </a:rPr>
              <a:t>Meeting</a:t>
            </a:r>
            <a:r>
              <a:rPr lang="tr-TR" altLang="ko-KR" sz="1050" i="1" dirty="0" smtClean="0">
                <a:solidFill>
                  <a:schemeClr val="accent2"/>
                </a:solidFill>
                <a:cs typeface="Arial" pitchFamily="34" charset="0"/>
              </a:rPr>
              <a:t>, 10-12 May 2021</a:t>
            </a:r>
            <a:endParaRPr lang="ko-KR" altLang="en-US" sz="105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891276"/>
            <a:ext cx="5740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On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behalf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of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and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with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thanks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to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the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wider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team</a:t>
            </a:r>
            <a:endParaRPr lang="ko-KR" altLang="en-US" sz="14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Team</a:t>
            </a:r>
            <a:endParaRPr lang="tr-TR" dirty="0" smtClean="0"/>
          </a:p>
          <a:p>
            <a:r>
              <a:rPr lang="tr-TR" sz="1800" dirty="0" err="1" smtClean="0"/>
              <a:t>Air</a:t>
            </a:r>
            <a:r>
              <a:rPr lang="tr-TR" sz="1800" dirty="0" smtClean="0"/>
              <a:t> </a:t>
            </a:r>
            <a:r>
              <a:rPr lang="tr-TR" sz="1800" dirty="0" err="1" smtClean="0"/>
              <a:t>Quality</a:t>
            </a:r>
            <a:r>
              <a:rPr lang="tr-TR" sz="1800" dirty="0" smtClean="0"/>
              <a:t> </a:t>
            </a:r>
            <a:r>
              <a:rPr lang="tr-TR" sz="1800" dirty="0" err="1" smtClean="0"/>
              <a:t>Assessment</a:t>
            </a:r>
            <a:r>
              <a:rPr lang="tr-TR" sz="1800" dirty="0" smtClean="0"/>
              <a:t> </a:t>
            </a:r>
            <a:r>
              <a:rPr lang="tr-TR" sz="1800" dirty="0" err="1" smtClean="0"/>
              <a:t>Division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828616" y="3356821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13BF4E-D24B-4B48-B566-407BB5074D7C}"/>
              </a:ext>
            </a:extLst>
          </p:cNvPr>
          <p:cNvSpPr/>
          <p:nvPr/>
        </p:nvSpPr>
        <p:spPr>
          <a:xfrm>
            <a:off x="9088236" y="3356821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828616" y="3863213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D781572-101D-4074-B40F-A81C262EFB0A}"/>
              </a:ext>
            </a:extLst>
          </p:cNvPr>
          <p:cNvSpPr/>
          <p:nvPr/>
        </p:nvSpPr>
        <p:spPr>
          <a:xfrm>
            <a:off x="9088236" y="3863213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474EAB-F2A4-4DF3-AE63-84503535C0A9}"/>
              </a:ext>
            </a:extLst>
          </p:cNvPr>
          <p:cNvSpPr/>
          <p:nvPr/>
        </p:nvSpPr>
        <p:spPr>
          <a:xfrm>
            <a:off x="1638616" y="5101730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125C9-4822-43ED-81B6-AF919C300230}"/>
              </a:ext>
            </a:extLst>
          </p:cNvPr>
          <p:cNvSpPr/>
          <p:nvPr/>
        </p:nvSpPr>
        <p:spPr>
          <a:xfrm>
            <a:off x="9898236" y="5101730"/>
            <a:ext cx="50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4B1CCC-F9FA-42D9-84FF-B2D9C106A86B}"/>
              </a:ext>
            </a:extLst>
          </p:cNvPr>
          <p:cNvSpPr txBox="1">
            <a:spLocks/>
          </p:cNvSpPr>
          <p:nvPr/>
        </p:nvSpPr>
        <p:spPr>
          <a:xfrm>
            <a:off x="1062616" y="4166168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Mrs</a:t>
            </a:r>
            <a:r>
              <a:rPr lang="tr-T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İrde</a:t>
            </a:r>
            <a:r>
              <a:rPr lang="tr-T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GÜRTEPE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77F5AC8-0F70-40D5-88B5-D881D5956102}"/>
              </a:ext>
            </a:extLst>
          </p:cNvPr>
          <p:cNvSpPr txBox="1">
            <a:spLocks/>
          </p:cNvSpPr>
          <p:nvPr/>
        </p:nvSpPr>
        <p:spPr>
          <a:xfrm>
            <a:off x="828615" y="3464987"/>
            <a:ext cx="2111991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b="1" dirty="0" err="1" smtClean="0">
                <a:solidFill>
                  <a:schemeClr val="bg1"/>
                </a:solidFill>
                <a:cs typeface="Arial" pitchFamily="34" charset="0"/>
              </a:rPr>
              <a:t>Act</a:t>
            </a:r>
            <a:r>
              <a:rPr lang="tr-TR" sz="14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tr-TR" sz="1400" b="1" dirty="0" err="1" smtClean="0">
                <a:solidFill>
                  <a:schemeClr val="bg1"/>
                </a:solidFill>
                <a:cs typeface="Arial" pitchFamily="34" charset="0"/>
              </a:rPr>
              <a:t>Division</a:t>
            </a:r>
            <a:r>
              <a:rPr lang="tr-TR" sz="1400" b="1" dirty="0" smtClean="0">
                <a:solidFill>
                  <a:schemeClr val="bg1"/>
                </a:solidFill>
                <a:cs typeface="Arial" pitchFamily="34" charset="0"/>
              </a:rPr>
              <a:t> Manager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8242AF-6E54-4310-B122-29F755F711D6}"/>
              </a:ext>
            </a:extLst>
          </p:cNvPr>
          <p:cNvSpPr txBox="1"/>
          <p:nvPr/>
        </p:nvSpPr>
        <p:spPr>
          <a:xfrm>
            <a:off x="9322236" y="4228701"/>
            <a:ext cx="16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 Project </a:t>
            </a:r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Assistants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9DC07CDE-FB69-4E03-AB64-F7E4CFAF0BE1}"/>
              </a:ext>
            </a:extLst>
          </p:cNvPr>
          <p:cNvSpPr txBox="1">
            <a:spLocks/>
          </p:cNvSpPr>
          <p:nvPr/>
        </p:nvSpPr>
        <p:spPr>
          <a:xfrm>
            <a:off x="9322236" y="3464987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800" b="1" dirty="0" err="1" smtClean="0">
                <a:solidFill>
                  <a:schemeClr val="bg1"/>
                </a:solidFill>
                <a:cs typeface="Arial" pitchFamily="34" charset="0"/>
              </a:rPr>
              <a:t>Staff</a:t>
            </a:r>
            <a:r>
              <a:rPr lang="tr-TR" sz="1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DB2D06-8FB7-42B4-BB4D-96F89C510B97}"/>
              </a:ext>
            </a:extLst>
          </p:cNvPr>
          <p:cNvGrpSpPr/>
          <p:nvPr/>
        </p:nvGrpSpPr>
        <p:grpSpPr>
          <a:xfrm>
            <a:off x="6349445" y="3351693"/>
            <a:ext cx="2124000" cy="2248909"/>
            <a:chOff x="3650190" y="3869568"/>
            <a:chExt cx="2124000" cy="2248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CA8114-48BE-491F-A6D8-D30F38A44BA1}"/>
                </a:ext>
              </a:extLst>
            </p:cNvPr>
            <p:cNvSpPr/>
            <p:nvPr/>
          </p:nvSpPr>
          <p:spPr>
            <a:xfrm>
              <a:off x="3650190" y="3869568"/>
              <a:ext cx="2124000" cy="504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563FEB6-E915-4550-86AD-570B3C6D6F66}"/>
                </a:ext>
              </a:extLst>
            </p:cNvPr>
            <p:cNvSpPr/>
            <p:nvPr/>
          </p:nvSpPr>
          <p:spPr>
            <a:xfrm>
              <a:off x="3650190" y="4375960"/>
              <a:ext cx="2124000" cy="1512000"/>
            </a:xfrm>
            <a:custGeom>
              <a:avLst/>
              <a:gdLst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290771 h 1584176"/>
                <a:gd name="connsiteX5" fmla="*/ 684000 w 1944000"/>
                <a:gd name="connsiteY5" fmla="*/ 1584176 h 1584176"/>
                <a:gd name="connsiteX6" fmla="*/ 0 w 1944000"/>
                <a:gd name="connsiteY6" fmla="*/ 1584176 h 1584176"/>
                <a:gd name="connsiteX7" fmla="*/ 0 w 1944000"/>
                <a:gd name="connsiteY7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584176 h 1584176"/>
                <a:gd name="connsiteX5" fmla="*/ 0 w 1944000"/>
                <a:gd name="connsiteY5" fmla="*/ 1584176 h 1584176"/>
                <a:gd name="connsiteX6" fmla="*/ 0 w 1944000"/>
                <a:gd name="connsiteY6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0 w 1944000"/>
                <a:gd name="connsiteY4" fmla="*/ 1584176 h 1584176"/>
                <a:gd name="connsiteX5" fmla="*/ 0 w 1944000"/>
                <a:gd name="connsiteY5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0 w 1944000"/>
                <a:gd name="connsiteY3" fmla="*/ 1584176 h 1584176"/>
                <a:gd name="connsiteX4" fmla="*/ 0 w 1944000"/>
                <a:gd name="connsiteY4" fmla="*/ 0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00" h="1584176">
                  <a:moveTo>
                    <a:pt x="0" y="0"/>
                  </a:moveTo>
                  <a:lnTo>
                    <a:pt x="1944000" y="0"/>
                  </a:lnTo>
                  <a:lnTo>
                    <a:pt x="1944000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8366F5-5533-460E-B17E-DDB4D00E2B70}"/>
                </a:ext>
              </a:extLst>
            </p:cNvPr>
            <p:cNvSpPr/>
            <p:nvPr/>
          </p:nvSpPr>
          <p:spPr>
            <a:xfrm>
              <a:off x="4460190" y="5614477"/>
              <a:ext cx="504000" cy="504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Text Placeholder 18">
              <a:extLst>
                <a:ext uri="{FF2B5EF4-FFF2-40B4-BE49-F238E27FC236}">
                  <a16:creationId xmlns:a16="http://schemas.microsoft.com/office/drawing/2014/main" id="{E40E90B1-464C-4F3D-815B-47A6BED1B2F6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4684043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r-TR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Mrs</a:t>
              </a:r>
              <a:r>
                <a:rPr lang="tr-TR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Canan Esin KÖKSAL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47EBAF57-DD05-438D-92D0-5C3B593D8159}"/>
                </a:ext>
              </a:extLst>
            </p:cNvPr>
            <p:cNvSpPr/>
            <p:nvPr/>
          </p:nvSpPr>
          <p:spPr>
            <a:xfrm rot="2700000">
              <a:off x="4589646" y="5665704"/>
              <a:ext cx="245088" cy="43939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:a16="http://schemas.microsoft.com/office/drawing/2014/main" id="{57D43709-CDC4-4B6F-92CC-0AD77622D31F}"/>
              </a:ext>
            </a:extLst>
          </p:cNvPr>
          <p:cNvSpPr/>
          <p:nvPr/>
        </p:nvSpPr>
        <p:spPr>
          <a:xfrm>
            <a:off x="1718123" y="5207446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1CFBEEA-5AE6-4AEC-98DD-95E7801FCB5F}"/>
              </a:ext>
            </a:extLst>
          </p:cNvPr>
          <p:cNvSpPr/>
          <p:nvPr/>
        </p:nvSpPr>
        <p:spPr>
          <a:xfrm flipH="1">
            <a:off x="9989334" y="5233856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527A57-2695-44C4-AF99-C11D6A4BFABB}"/>
              </a:ext>
            </a:extLst>
          </p:cNvPr>
          <p:cNvGrpSpPr/>
          <p:nvPr/>
        </p:nvGrpSpPr>
        <p:grpSpPr>
          <a:xfrm>
            <a:off x="3583026" y="3360621"/>
            <a:ext cx="2124000" cy="2248909"/>
            <a:chOff x="6403397" y="3869568"/>
            <a:chExt cx="2124000" cy="22489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B2EE5-3DE7-4127-9452-2BECA0A5DDA3}"/>
                </a:ext>
              </a:extLst>
            </p:cNvPr>
            <p:cNvSpPr/>
            <p:nvPr/>
          </p:nvSpPr>
          <p:spPr>
            <a:xfrm>
              <a:off x="6403397" y="3869568"/>
              <a:ext cx="2124000" cy="504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2EDA621-3C16-42AB-8191-9DD45F3333E6}"/>
                </a:ext>
              </a:extLst>
            </p:cNvPr>
            <p:cNvSpPr/>
            <p:nvPr/>
          </p:nvSpPr>
          <p:spPr>
            <a:xfrm>
              <a:off x="6403397" y="4375960"/>
              <a:ext cx="2124000" cy="1512000"/>
            </a:xfrm>
            <a:custGeom>
              <a:avLst/>
              <a:gdLst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290771 h 1584176"/>
                <a:gd name="connsiteX5" fmla="*/ 684000 w 1944000"/>
                <a:gd name="connsiteY5" fmla="*/ 1584176 h 1584176"/>
                <a:gd name="connsiteX6" fmla="*/ 0 w 1944000"/>
                <a:gd name="connsiteY6" fmla="*/ 1584176 h 1584176"/>
                <a:gd name="connsiteX7" fmla="*/ 0 w 1944000"/>
                <a:gd name="connsiteY7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584176 h 1584176"/>
                <a:gd name="connsiteX5" fmla="*/ 0 w 1944000"/>
                <a:gd name="connsiteY5" fmla="*/ 1584176 h 1584176"/>
                <a:gd name="connsiteX6" fmla="*/ 0 w 1944000"/>
                <a:gd name="connsiteY6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0 w 1944000"/>
                <a:gd name="connsiteY4" fmla="*/ 1584176 h 1584176"/>
                <a:gd name="connsiteX5" fmla="*/ 0 w 1944000"/>
                <a:gd name="connsiteY5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0 w 1944000"/>
                <a:gd name="connsiteY3" fmla="*/ 1584176 h 1584176"/>
                <a:gd name="connsiteX4" fmla="*/ 0 w 1944000"/>
                <a:gd name="connsiteY4" fmla="*/ 0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00" h="1584176">
                  <a:moveTo>
                    <a:pt x="0" y="0"/>
                  </a:moveTo>
                  <a:lnTo>
                    <a:pt x="1944000" y="0"/>
                  </a:lnTo>
                  <a:lnTo>
                    <a:pt x="1944000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0FC5F2-E31C-4082-9283-F1D59ECC8775}"/>
                </a:ext>
              </a:extLst>
            </p:cNvPr>
            <p:cNvSpPr/>
            <p:nvPr/>
          </p:nvSpPr>
          <p:spPr>
            <a:xfrm>
              <a:off x="7213397" y="5614477"/>
              <a:ext cx="504000" cy="504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id="{69672CF9-2D57-402C-82C5-71955A446FC3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467511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r-T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Ms</a:t>
              </a:r>
              <a:r>
                <a:rPr lang="tr-T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Ağça</a:t>
              </a:r>
              <a:r>
                <a:rPr lang="tr-T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GÜL </a:t>
              </a:r>
            </a:p>
            <a:p>
              <a:pPr marL="0" indent="0" algn="ctr">
                <a:buNone/>
              </a:pPr>
              <a:r>
                <a:rPr lang="tr-T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YILMAZ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A38F06B0-56B8-4A55-99A0-BFBCBAB12DFA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3977734"/>
              <a:ext cx="1656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r-TR" sz="1800" b="1" dirty="0" err="1" smtClean="0">
                  <a:solidFill>
                    <a:schemeClr val="bg1"/>
                  </a:solidFill>
                  <a:cs typeface="Arial" pitchFamily="34" charset="0"/>
                </a:rPr>
                <a:t>Env</a:t>
              </a:r>
              <a:r>
                <a:rPr lang="tr-TR" sz="1800" b="1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tr-TR" sz="1800" b="1" dirty="0" err="1" smtClean="0">
                  <a:solidFill>
                    <a:schemeClr val="bg1"/>
                  </a:solidFill>
                  <a:cs typeface="Arial" pitchFamily="34" charset="0"/>
                </a:rPr>
                <a:t>Expert</a:t>
              </a:r>
              <a:r>
                <a:rPr lang="tr-TR" sz="1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ardrop 1">
              <a:extLst>
                <a:ext uri="{FF2B5EF4-FFF2-40B4-BE49-F238E27FC236}">
                  <a16:creationId xmlns:a16="http://schemas.microsoft.com/office/drawing/2014/main" id="{E7024E6F-2373-45C4-93F3-C1002DC9184B}"/>
                </a:ext>
              </a:extLst>
            </p:cNvPr>
            <p:cNvSpPr/>
            <p:nvPr/>
          </p:nvSpPr>
          <p:spPr>
            <a:xfrm rot="18805991">
              <a:off x="7278324" y="5675908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A38F06B0-56B8-4A55-99A0-BFBCBAB12DFA}"/>
              </a:ext>
            </a:extLst>
          </p:cNvPr>
          <p:cNvSpPr txBox="1">
            <a:spLocks/>
          </p:cNvSpPr>
          <p:nvPr/>
        </p:nvSpPr>
        <p:spPr>
          <a:xfrm>
            <a:off x="6569631" y="3474493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800" b="1" dirty="0" err="1" smtClean="0">
                <a:solidFill>
                  <a:schemeClr val="bg1"/>
                </a:solidFill>
                <a:cs typeface="Arial" pitchFamily="34" charset="0"/>
              </a:rPr>
              <a:t>Env</a:t>
            </a:r>
            <a:r>
              <a:rPr lang="tr-TR" sz="18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tr-TR" sz="1800" b="1" dirty="0" err="1" smtClean="0">
                <a:solidFill>
                  <a:schemeClr val="bg1"/>
                </a:solidFill>
                <a:cs typeface="Arial" pitchFamily="34" charset="0"/>
              </a:rPr>
              <a:t>Expert</a:t>
            </a:r>
            <a:r>
              <a:rPr lang="tr-TR" sz="1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rot="10800000">
            <a:off x="4298758" y="1619984"/>
            <a:ext cx="692535" cy="142034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rot="10800000">
            <a:off x="1450081" y="1626848"/>
            <a:ext cx="692535" cy="142034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2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rot="10800000">
            <a:off x="7051363" y="1624284"/>
            <a:ext cx="692535" cy="142034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rot="10800000">
            <a:off x="8975621" y="1625616"/>
            <a:ext cx="692150" cy="141922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9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rot="10800000">
            <a:off x="9669835" y="1626848"/>
            <a:ext cx="692150" cy="141922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0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rot="10800000">
            <a:off x="10364463" y="1627967"/>
            <a:ext cx="692150" cy="141922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1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897026" y="6161486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370327" y="6157981"/>
            <a:ext cx="350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Our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Colleague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;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Mrs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. Evrim ÖZTÜRK </a:t>
            </a:r>
            <a:endParaRPr lang="ko-KR" altLang="en-US" sz="14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5496853" y="6491681"/>
            <a:ext cx="210173" cy="17738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646332" y="6426486"/>
            <a:ext cx="350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EEA, </a:t>
            </a:r>
            <a:r>
              <a:rPr lang="tr-TR" altLang="ko-KR" sz="1400" b="1" i="1" dirty="0" err="1" smtClean="0">
                <a:solidFill>
                  <a:schemeClr val="accent2"/>
                </a:solidFill>
                <a:cs typeface="Arial" pitchFamily="34" charset="0"/>
              </a:rPr>
              <a:t>Denmark</a:t>
            </a:r>
            <a:r>
              <a:rPr lang="tr-TR" altLang="ko-KR" sz="1400" b="1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ko-KR" altLang="en-US" sz="14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7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0223"/>
            <a:ext cx="483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22</a:t>
            </a:r>
            <a:r>
              <a:rPr lang="en-US" altLang="ko-KR" sz="1050" i="1" baseline="30000" dirty="0">
                <a:solidFill>
                  <a:schemeClr val="accent2"/>
                </a:solidFill>
                <a:cs typeface="Arial" pitchFamily="34" charset="0"/>
              </a:rPr>
              <a:t>nd</a:t>
            </a:r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 Task Force on Measurement and Modelling </a:t>
            </a:r>
            <a:r>
              <a:rPr lang="en-US" altLang="ko-KR" sz="1050" i="1" dirty="0" smtClean="0">
                <a:solidFill>
                  <a:schemeClr val="accent2"/>
                </a:solidFill>
                <a:cs typeface="Arial" pitchFamily="34" charset="0"/>
              </a:rPr>
              <a:t>Meeting</a:t>
            </a:r>
            <a:r>
              <a:rPr lang="tr-TR" altLang="ko-KR" sz="1050" i="1" dirty="0" smtClean="0">
                <a:solidFill>
                  <a:schemeClr val="accent2"/>
                </a:solidFill>
                <a:cs typeface="Arial" pitchFamily="34" charset="0"/>
              </a:rPr>
              <a:t>, 10-12 May 2021</a:t>
            </a:r>
            <a:endParaRPr lang="ko-KR" altLang="en-US" sz="1050" i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58" name="Resim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-207973" y="1210864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5400" dirty="0" smtClean="0">
                <a:cs typeface="Arial" pitchFamily="34" charset="0"/>
              </a:rPr>
              <a:t>Content/1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4FF3C-3C21-45F4-A24E-520682D6B409}"/>
              </a:ext>
            </a:extLst>
          </p:cNvPr>
          <p:cNvSpPr txBox="1"/>
          <p:nvPr/>
        </p:nvSpPr>
        <p:spPr>
          <a:xfrm>
            <a:off x="537547" y="2131939"/>
            <a:ext cx="3916320" cy="206210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tr-TR" altLang="ko-KR" sz="3200" b="1" dirty="0" err="1" smtClean="0">
                <a:solidFill>
                  <a:schemeClr val="accent1"/>
                </a:solidFill>
                <a:cs typeface="Arial" pitchFamily="34" charset="0"/>
              </a:rPr>
              <a:t>Air</a:t>
            </a:r>
            <a:r>
              <a:rPr lang="tr-TR" altLang="ko-KR" sz="32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tr-TR" altLang="ko-KR" sz="3200" b="1" dirty="0" err="1" smtClean="0">
                <a:solidFill>
                  <a:schemeClr val="accent1"/>
                </a:solidFill>
                <a:cs typeface="Arial" pitchFamily="34" charset="0"/>
              </a:rPr>
              <a:t>Quality</a:t>
            </a:r>
            <a:r>
              <a:rPr lang="tr-TR" altLang="ko-KR" sz="3200" b="1" dirty="0" smtClean="0">
                <a:solidFill>
                  <a:schemeClr val="accent1"/>
                </a:solidFill>
                <a:cs typeface="Arial" pitchFamily="34" charset="0"/>
              </a:rPr>
              <a:t> Management </a:t>
            </a:r>
            <a:r>
              <a:rPr lang="tr-TR" altLang="ko-KR" sz="3200" b="1" dirty="0" err="1">
                <a:solidFill>
                  <a:schemeClr val="accent1"/>
                </a:solidFill>
                <a:cs typeface="Arial" pitchFamily="34" charset="0"/>
              </a:rPr>
              <a:t>and</a:t>
            </a:r>
            <a:r>
              <a:rPr lang="tr-TR" altLang="ko-KR" sz="32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tr-TR" altLang="ko-KR" sz="3200" b="1" dirty="0" err="1" smtClean="0">
                <a:solidFill>
                  <a:schemeClr val="accent1"/>
                </a:solidFill>
                <a:cs typeface="Arial" pitchFamily="34" charset="0"/>
              </a:rPr>
              <a:t>components</a:t>
            </a:r>
            <a:r>
              <a:rPr lang="tr-TR" altLang="ko-KR" sz="3200" b="1" dirty="0" smtClean="0">
                <a:solidFill>
                  <a:schemeClr val="accent1"/>
                </a:solidFill>
                <a:cs typeface="Arial" pitchFamily="34" charset="0"/>
              </a:rPr>
              <a:t> in </a:t>
            </a:r>
            <a:r>
              <a:rPr lang="tr-TR" altLang="ko-KR" sz="3200" b="1" dirty="0" err="1" smtClean="0">
                <a:solidFill>
                  <a:schemeClr val="accent1"/>
                </a:solidFill>
                <a:cs typeface="Arial" pitchFamily="34" charset="0"/>
              </a:rPr>
              <a:t>Turkey</a:t>
            </a:r>
            <a:endParaRPr lang="tr-TR" altLang="ko-KR" sz="3200" b="1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0223"/>
            <a:ext cx="483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22</a:t>
            </a:r>
            <a:r>
              <a:rPr lang="en-US" altLang="ko-KR" sz="1050" i="1" baseline="30000" dirty="0">
                <a:solidFill>
                  <a:schemeClr val="accent2"/>
                </a:solidFill>
                <a:cs typeface="Arial" pitchFamily="34" charset="0"/>
              </a:rPr>
              <a:t>nd</a:t>
            </a:r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 Task Force on Measurement and Modelling </a:t>
            </a:r>
            <a:r>
              <a:rPr lang="en-US" altLang="ko-KR" sz="1050" i="1" dirty="0" smtClean="0">
                <a:solidFill>
                  <a:schemeClr val="accent2"/>
                </a:solidFill>
                <a:cs typeface="Arial" pitchFamily="34" charset="0"/>
              </a:rPr>
              <a:t>Meeting</a:t>
            </a:r>
            <a:r>
              <a:rPr lang="tr-TR" altLang="ko-KR" sz="1050" i="1" dirty="0" smtClean="0">
                <a:solidFill>
                  <a:schemeClr val="accent2"/>
                </a:solidFill>
                <a:cs typeface="Arial" pitchFamily="34" charset="0"/>
              </a:rPr>
              <a:t>, 10-12 May 2021</a:t>
            </a:r>
            <a:endParaRPr lang="ko-KR" altLang="en-US" sz="1050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581" y="977429"/>
            <a:ext cx="11573197" cy="724247"/>
          </a:xfrm>
        </p:spPr>
        <p:txBody>
          <a:bodyPr/>
          <a:lstStyle/>
          <a:p>
            <a:r>
              <a:rPr lang="tr-TR" sz="2800" dirty="0" err="1" smtClean="0"/>
              <a:t>Timeline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Air</a:t>
            </a:r>
            <a:r>
              <a:rPr lang="tr-TR" sz="2800" dirty="0" smtClean="0"/>
              <a:t> </a:t>
            </a:r>
            <a:r>
              <a:rPr lang="tr-TR" sz="2800" dirty="0" err="1" smtClean="0"/>
              <a:t>Quality</a:t>
            </a:r>
            <a:r>
              <a:rPr lang="tr-TR" sz="2800" dirty="0" smtClean="0"/>
              <a:t> Management </a:t>
            </a:r>
          </a:p>
          <a:p>
            <a:r>
              <a:rPr lang="tr-TR" sz="2800" dirty="0" smtClean="0"/>
              <a:t>in </a:t>
            </a:r>
            <a:r>
              <a:rPr lang="tr-TR" sz="2800" dirty="0" err="1" smtClean="0"/>
              <a:t>Turkey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7B7D8-D765-4A5B-B555-1599403E73F8}"/>
              </a:ext>
            </a:extLst>
          </p:cNvPr>
          <p:cNvSpPr/>
          <p:nvPr/>
        </p:nvSpPr>
        <p:spPr>
          <a:xfrm>
            <a:off x="9120039" y="4093588"/>
            <a:ext cx="749248" cy="749248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TopRight"/>
            <a:lightRig rig="balanced" dir="t"/>
          </a:scene3d>
          <a:sp3d extrusionH="52705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954296-53DD-4983-B807-53A553568167}"/>
              </a:ext>
            </a:extLst>
          </p:cNvPr>
          <p:cNvSpPr/>
          <p:nvPr/>
        </p:nvSpPr>
        <p:spPr>
          <a:xfrm>
            <a:off x="7344986" y="2992001"/>
            <a:ext cx="749248" cy="749248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F1AFD-96F3-4E4C-BA85-A30803B3DF35}"/>
              </a:ext>
            </a:extLst>
          </p:cNvPr>
          <p:cNvSpPr/>
          <p:nvPr/>
        </p:nvSpPr>
        <p:spPr>
          <a:xfrm>
            <a:off x="5569932" y="4099198"/>
            <a:ext cx="749248" cy="74924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E7464-6FAE-4311-AF64-366104A56B67}"/>
              </a:ext>
            </a:extLst>
          </p:cNvPr>
          <p:cNvSpPr/>
          <p:nvPr/>
        </p:nvSpPr>
        <p:spPr>
          <a:xfrm>
            <a:off x="2019824" y="4096393"/>
            <a:ext cx="749248" cy="74924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6FD09-32BF-4C9A-AF2F-58E3F302015A}"/>
              </a:ext>
            </a:extLst>
          </p:cNvPr>
          <p:cNvSpPr/>
          <p:nvPr/>
        </p:nvSpPr>
        <p:spPr>
          <a:xfrm>
            <a:off x="3794878" y="2992001"/>
            <a:ext cx="749248" cy="74924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1CCF08-197B-4E8C-9073-3757D46CD27C}"/>
              </a:ext>
            </a:extLst>
          </p:cNvPr>
          <p:cNvGrpSpPr/>
          <p:nvPr/>
        </p:nvGrpSpPr>
        <p:grpSpPr>
          <a:xfrm>
            <a:off x="1218939" y="4955498"/>
            <a:ext cx="2351018" cy="902392"/>
            <a:chOff x="3021856" y="4304252"/>
            <a:chExt cx="1866815" cy="902392"/>
          </a:xfrm>
          <a:solidFill>
            <a:schemeClr val="bg2">
              <a:lumMod val="9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C46B5-9566-42ED-B615-9C38E8E8C432}"/>
                </a:ext>
              </a:extLst>
            </p:cNvPr>
            <p:cNvSpPr txBox="1"/>
            <p:nvPr/>
          </p:nvSpPr>
          <p:spPr>
            <a:xfrm>
              <a:off x="3021856" y="4560313"/>
              <a:ext cx="186681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EU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Accession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Period</a:t>
              </a:r>
              <a:endPara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Environment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Chapter</a:t>
              </a:r>
              <a:endPara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New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By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law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-BAQAM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A1A5E1-4F83-4597-B6E4-2686A4E8F143}"/>
                </a:ext>
              </a:extLst>
            </p:cNvPr>
            <p:cNvSpPr txBox="1"/>
            <p:nvPr/>
          </p:nvSpPr>
          <p:spPr>
            <a:xfrm>
              <a:off x="3021856" y="4304252"/>
              <a:ext cx="186681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Accelerating</a:t>
              </a:r>
              <a:r>
                <a:rPr lang="tr-T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Point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4B3D3D-0B69-4E7C-8F45-E97E9E8FABAA}"/>
              </a:ext>
            </a:extLst>
          </p:cNvPr>
          <p:cNvGrpSpPr/>
          <p:nvPr/>
        </p:nvGrpSpPr>
        <p:grpSpPr>
          <a:xfrm>
            <a:off x="8247172" y="4934560"/>
            <a:ext cx="2356053" cy="923330"/>
            <a:chOff x="3017858" y="4283314"/>
            <a:chExt cx="1870813" cy="923330"/>
          </a:xfrm>
          <a:solidFill>
            <a:schemeClr val="bg2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31B672-E1A5-4702-838E-572423DE4844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Software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developments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are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getting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extended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algn="ctr"/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New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international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projects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C18321-91D5-4E83-AAB2-CB9E958E438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Digital</a:t>
              </a:r>
              <a:r>
                <a:rPr lang="tr-T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Air</a:t>
              </a:r>
              <a:r>
                <a:rPr lang="tr-T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Management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B2363A-000F-48CB-BA73-885C891D0F45}"/>
              </a:ext>
            </a:extLst>
          </p:cNvPr>
          <p:cNvGrpSpPr/>
          <p:nvPr/>
        </p:nvGrpSpPr>
        <p:grpSpPr>
          <a:xfrm>
            <a:off x="4833647" y="4980660"/>
            <a:ext cx="2376252" cy="1108062"/>
            <a:chOff x="3001819" y="4283248"/>
            <a:chExt cx="1886852" cy="1108062"/>
          </a:xfrm>
          <a:solidFill>
            <a:schemeClr val="bg2"/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467C9D-6EB8-43EC-B346-1EFECF40C408}"/>
                </a:ext>
              </a:extLst>
            </p:cNvPr>
            <p:cNvSpPr txBox="1"/>
            <p:nvPr/>
          </p:nvSpPr>
          <p:spPr>
            <a:xfrm>
              <a:off x="3001819" y="4560313"/>
              <a:ext cx="188685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Background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Clean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Air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Action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plans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CAAPs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</a:t>
              </a:r>
            </a:p>
            <a:p>
              <a:pPr algn="ctr"/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provinces</a:t>
              </a:r>
              <a:endPara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563111-B830-4678-8F3E-6B87DF37F6AF}"/>
                </a:ext>
              </a:extLst>
            </p:cNvPr>
            <p:cNvSpPr txBox="1"/>
            <p:nvPr/>
          </p:nvSpPr>
          <p:spPr>
            <a:xfrm>
              <a:off x="3001819" y="4283248"/>
              <a:ext cx="1886852" cy="2770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1st LRTAP </a:t>
              </a:r>
              <a:r>
                <a:rPr lang="tr-T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Reporting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383FD9-A5FD-48F4-80D1-8DC7E1C50874}"/>
              </a:ext>
            </a:extLst>
          </p:cNvPr>
          <p:cNvGrpSpPr/>
          <p:nvPr/>
        </p:nvGrpSpPr>
        <p:grpSpPr>
          <a:xfrm>
            <a:off x="2906435" y="1822024"/>
            <a:ext cx="2580508" cy="1054834"/>
            <a:chOff x="3021855" y="4336476"/>
            <a:chExt cx="1866815" cy="1054834"/>
          </a:xfrm>
          <a:solidFill>
            <a:schemeClr val="bg2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BD9A2-4E82-43EB-97A6-CF301B62019C}"/>
                </a:ext>
              </a:extLst>
            </p:cNvPr>
            <p:cNvSpPr txBox="1"/>
            <p:nvPr/>
          </p:nvSpPr>
          <p:spPr>
            <a:xfrm>
              <a:off x="3021856" y="4560313"/>
              <a:ext cx="186681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National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Air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Management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Strategy</a:t>
              </a:r>
              <a:endPara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Clean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Air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Centers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’ start</a:t>
              </a:r>
            </a:p>
            <a:p>
              <a:pPr algn="ctr"/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Background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 ECE LRTAP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Reporting</a:t>
              </a:r>
              <a:endPara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C0A89-8815-46FA-B61C-E13A6303EAE7}"/>
                </a:ext>
              </a:extLst>
            </p:cNvPr>
            <p:cNvSpPr txBox="1"/>
            <p:nvPr/>
          </p:nvSpPr>
          <p:spPr>
            <a:xfrm>
              <a:off x="3021855" y="4336476"/>
              <a:ext cx="186681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Projects</a:t>
              </a:r>
              <a:r>
                <a:rPr lang="tr-T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under</a:t>
              </a:r>
              <a:r>
                <a:rPr lang="tr-T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IPA-I </a:t>
              </a:r>
              <a:r>
                <a:rPr lang="tr-T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Period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A25AD0-280C-4A49-BF56-59D37436BE7E}"/>
              </a:ext>
            </a:extLst>
          </p:cNvPr>
          <p:cNvGrpSpPr/>
          <p:nvPr/>
        </p:nvGrpSpPr>
        <p:grpSpPr>
          <a:xfrm>
            <a:off x="6598422" y="1987363"/>
            <a:ext cx="2351018" cy="889495"/>
            <a:chOff x="3021856" y="4317149"/>
            <a:chExt cx="1866815" cy="889495"/>
          </a:xfrm>
          <a:solidFill>
            <a:schemeClr val="bg2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4AA85-9888-4F0C-BC04-097F7DDA0500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-in-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one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Air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Emission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Management Portal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starting</a:t>
              </a:r>
              <a:r>
                <a:rPr lang="tr-T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point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E353F1-5DC5-444F-80DF-D28BF6D26AC6}"/>
                </a:ext>
              </a:extLst>
            </p:cNvPr>
            <p:cNvSpPr txBox="1"/>
            <p:nvPr/>
          </p:nvSpPr>
          <p:spPr>
            <a:xfrm>
              <a:off x="3021856" y="4317149"/>
              <a:ext cx="186681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HEY Portal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1">
            <a:extLst>
              <a:ext uri="{FF2B5EF4-FFF2-40B4-BE49-F238E27FC236}">
                <a16:creationId xmlns:a16="http://schemas.microsoft.com/office/drawing/2014/main" id="{CAF889E8-53B5-4B34-A77A-CEACBFE54186}"/>
              </a:ext>
            </a:extLst>
          </p:cNvPr>
          <p:cNvSpPr/>
          <p:nvPr/>
        </p:nvSpPr>
        <p:spPr>
          <a:xfrm rot="20700000">
            <a:off x="2184963" y="4277896"/>
            <a:ext cx="424009" cy="37161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662E8E2D-0FEE-479D-AE5A-D6B8AE3A30CD}"/>
              </a:ext>
            </a:extLst>
          </p:cNvPr>
          <p:cNvSpPr/>
          <p:nvPr/>
        </p:nvSpPr>
        <p:spPr>
          <a:xfrm>
            <a:off x="4026343" y="3185920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A7FCC6DF-8FDD-417E-8A4E-A9FE35B71BE5}"/>
              </a:ext>
            </a:extLst>
          </p:cNvPr>
          <p:cNvSpPr/>
          <p:nvPr/>
        </p:nvSpPr>
        <p:spPr>
          <a:xfrm>
            <a:off x="5780222" y="4285878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Donut 15">
            <a:extLst>
              <a:ext uri="{FF2B5EF4-FFF2-40B4-BE49-F238E27FC236}">
                <a16:creationId xmlns:a16="http://schemas.microsoft.com/office/drawing/2014/main" id="{33A96503-CA82-48B6-A520-146133617B59}"/>
              </a:ext>
            </a:extLst>
          </p:cNvPr>
          <p:cNvSpPr/>
          <p:nvPr/>
        </p:nvSpPr>
        <p:spPr>
          <a:xfrm>
            <a:off x="9302201" y="4281244"/>
            <a:ext cx="376557" cy="37393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217C180-7CB3-48EA-9FEC-94C28A4B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042" y="3443740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2008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59997B-D3EC-4367-9A1A-A03043DF3EF2}"/>
              </a:ext>
            </a:extLst>
          </p:cNvPr>
          <p:cNvSpPr txBox="1"/>
          <p:nvPr/>
        </p:nvSpPr>
        <p:spPr>
          <a:xfrm>
            <a:off x="3794878" y="4063155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4696BD-C48E-41B5-B39B-3B4964A36D3F}"/>
              </a:ext>
            </a:extLst>
          </p:cNvPr>
          <p:cNvSpPr txBox="1"/>
          <p:nvPr/>
        </p:nvSpPr>
        <p:spPr>
          <a:xfrm>
            <a:off x="5632096" y="3437272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9D0A89-4D76-4897-B39F-6C44D5D9AB35}"/>
              </a:ext>
            </a:extLst>
          </p:cNvPr>
          <p:cNvSpPr txBox="1"/>
          <p:nvPr/>
        </p:nvSpPr>
        <p:spPr>
          <a:xfrm>
            <a:off x="7344986" y="402930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366FC3-DF25-4180-AAC7-0498F7E8FC2C}"/>
              </a:ext>
            </a:extLst>
          </p:cNvPr>
          <p:cNvSpPr txBox="1"/>
          <p:nvPr/>
        </p:nvSpPr>
        <p:spPr>
          <a:xfrm>
            <a:off x="8982810" y="3434858"/>
            <a:ext cx="123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2018-…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559C0-0FFF-45E1-A546-DDEFEEFB1D59}"/>
              </a:ext>
            </a:extLst>
          </p:cNvPr>
          <p:cNvSpPr/>
          <p:nvPr/>
        </p:nvSpPr>
        <p:spPr>
          <a:xfrm>
            <a:off x="891611" y="3872893"/>
            <a:ext cx="1995464" cy="111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D2D8FE-0FE0-4478-ACF8-0943BAA7EB88}"/>
              </a:ext>
            </a:extLst>
          </p:cNvPr>
          <p:cNvSpPr/>
          <p:nvPr/>
        </p:nvSpPr>
        <p:spPr>
          <a:xfrm>
            <a:off x="2887076" y="3872493"/>
            <a:ext cx="1748868" cy="111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7FEB40-DA39-49C4-9464-1637D30BA56D}"/>
              </a:ext>
            </a:extLst>
          </p:cNvPr>
          <p:cNvSpPr/>
          <p:nvPr/>
        </p:nvSpPr>
        <p:spPr>
          <a:xfrm>
            <a:off x="4635944" y="3872893"/>
            <a:ext cx="1803222" cy="1117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F8CB0A-259C-4E06-8736-9F5A1FC3ED7D}"/>
              </a:ext>
            </a:extLst>
          </p:cNvPr>
          <p:cNvSpPr/>
          <p:nvPr/>
        </p:nvSpPr>
        <p:spPr>
          <a:xfrm>
            <a:off x="6439167" y="3872893"/>
            <a:ext cx="1752067" cy="111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25696-425F-4C02-A742-42D294CF6901}"/>
              </a:ext>
            </a:extLst>
          </p:cNvPr>
          <p:cNvSpPr/>
          <p:nvPr/>
        </p:nvSpPr>
        <p:spPr>
          <a:xfrm>
            <a:off x="8191234" y="3872893"/>
            <a:ext cx="3083523" cy="1117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0223"/>
            <a:ext cx="483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22</a:t>
            </a:r>
            <a:r>
              <a:rPr lang="en-US" altLang="ko-KR" sz="1050" i="1" baseline="30000" dirty="0">
                <a:solidFill>
                  <a:schemeClr val="accent2"/>
                </a:solidFill>
                <a:cs typeface="Arial" pitchFamily="34" charset="0"/>
              </a:rPr>
              <a:t>nd</a:t>
            </a:r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 Task Force on Measurement and Modelling </a:t>
            </a:r>
            <a:r>
              <a:rPr lang="en-US" altLang="ko-KR" sz="1050" i="1" dirty="0" smtClean="0">
                <a:solidFill>
                  <a:schemeClr val="accent2"/>
                </a:solidFill>
                <a:cs typeface="Arial" pitchFamily="34" charset="0"/>
              </a:rPr>
              <a:t>Meeting</a:t>
            </a:r>
            <a:r>
              <a:rPr lang="tr-TR" altLang="ko-KR" sz="1050" i="1" dirty="0" smtClean="0">
                <a:solidFill>
                  <a:schemeClr val="accent2"/>
                </a:solidFill>
                <a:cs typeface="Arial" pitchFamily="34" charset="0"/>
              </a:rPr>
              <a:t>, 10-12 May 2021</a:t>
            </a:r>
            <a:endParaRPr lang="ko-KR" altLang="en-US" sz="105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923764" y="3165469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81716" y="5040057"/>
            <a:ext cx="691442" cy="57310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7555452" y="3027437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10813224" y="324705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3439085B-5E9C-4BCE-A37D-B9A5433B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93" y="4809792"/>
            <a:ext cx="777503" cy="1346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-207973" y="1210864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5400" dirty="0" smtClean="0">
                <a:cs typeface="Arial" pitchFamily="34" charset="0"/>
              </a:rPr>
              <a:t>Content/2</a:t>
            </a:r>
            <a:endParaRPr lang="ko-KR" altLang="en-US" sz="5400" dirty="0">
              <a:cs typeface="Arial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AC53B904-CB74-4663-9900-63BB6CC8384D}"/>
              </a:ext>
            </a:extLst>
          </p:cNvPr>
          <p:cNvSpPr txBox="1"/>
          <p:nvPr/>
        </p:nvSpPr>
        <p:spPr>
          <a:xfrm>
            <a:off x="-601403" y="2134194"/>
            <a:ext cx="505527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tr-TR" altLang="ko-KR" sz="3200" b="1" dirty="0" err="1">
                <a:solidFill>
                  <a:schemeClr val="accent2"/>
                </a:solidFill>
                <a:cs typeface="Arial" pitchFamily="34" charset="0"/>
              </a:rPr>
              <a:t>Modeling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0223"/>
            <a:ext cx="483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22</a:t>
            </a:r>
            <a:r>
              <a:rPr lang="en-US" altLang="ko-KR" sz="1050" i="1" baseline="30000" dirty="0">
                <a:solidFill>
                  <a:schemeClr val="accent2"/>
                </a:solidFill>
                <a:cs typeface="Arial" pitchFamily="34" charset="0"/>
              </a:rPr>
              <a:t>nd</a:t>
            </a:r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 Task Force on Measurement and Modelling </a:t>
            </a:r>
            <a:r>
              <a:rPr lang="en-US" altLang="ko-KR" sz="1050" i="1" dirty="0" smtClean="0">
                <a:solidFill>
                  <a:schemeClr val="accent2"/>
                </a:solidFill>
                <a:cs typeface="Arial" pitchFamily="34" charset="0"/>
              </a:rPr>
              <a:t>Meeting</a:t>
            </a:r>
            <a:r>
              <a:rPr lang="tr-TR" altLang="ko-KR" sz="1050" i="1" dirty="0" smtClean="0">
                <a:solidFill>
                  <a:schemeClr val="accent2"/>
                </a:solidFill>
                <a:cs typeface="Arial" pitchFamily="34" charset="0"/>
              </a:rPr>
              <a:t>, 10-12 May 2021</a:t>
            </a:r>
            <a:endParaRPr lang="ko-KR" altLang="en-US" sz="1050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3"/>
          <p:cNvSpPr txBox="1"/>
          <p:nvPr/>
        </p:nvSpPr>
        <p:spPr bwMode="auto">
          <a:xfrm>
            <a:off x="3454681" y="5201110"/>
            <a:ext cx="1637242" cy="5539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Meteorological</a:t>
            </a:r>
            <a:r>
              <a:rPr kumimoji="0" lang="tr-TR" sz="15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Model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TextBox 23"/>
          <p:cNvSpPr txBox="1"/>
          <p:nvPr/>
        </p:nvSpPr>
        <p:spPr bwMode="auto">
          <a:xfrm>
            <a:off x="4685478" y="5755108"/>
            <a:ext cx="1637242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Time </a:t>
            </a: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profiles</a:t>
            </a: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</a:t>
            </a: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gridding</a:t>
            </a: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</a:t>
            </a:r>
            <a:r>
              <a:rPr kumimoji="0" lang="tr-TR" sz="15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tr-TR" sz="15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chemical</a:t>
            </a:r>
            <a:r>
              <a:rPr kumimoji="0" lang="tr-TR" sz="15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tr-TR" sz="15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speciation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" name="TextBox 23"/>
          <p:cNvSpPr txBox="1"/>
          <p:nvPr/>
        </p:nvSpPr>
        <p:spPr bwMode="auto">
          <a:xfrm>
            <a:off x="2399478" y="3790725"/>
            <a:ext cx="1637242" cy="7848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Point, </a:t>
            </a: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line</a:t>
            </a: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</a:t>
            </a: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area</a:t>
            </a: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sources</a:t>
            </a: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and</a:t>
            </a: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natural</a:t>
            </a:r>
            <a:r>
              <a:rPr kumimoji="0" lang="tr-T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tr-TR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sources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xtBox 23"/>
          <p:cNvSpPr txBox="1"/>
          <p:nvPr/>
        </p:nvSpPr>
        <p:spPr bwMode="auto">
          <a:xfrm>
            <a:off x="5767583" y="4113801"/>
            <a:ext cx="1637242" cy="5539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500" b="1" kern="0" dirty="0" smtClean="0">
                <a:solidFill>
                  <a:schemeClr val="accent2"/>
                </a:solidFill>
              </a:rPr>
              <a:t>Global AQ </a:t>
            </a:r>
            <a:r>
              <a:rPr kumimoji="0" lang="tr-TR" sz="15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Model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1" y="-1455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sp>
        <p:nvSpPr>
          <p:cNvPr id="25" name="TextBox 11">
            <a:extLst>
              <a:ext uri="{FF2B5EF4-FFF2-40B4-BE49-F238E27FC236}">
                <a16:creationId xmlns:a16="http://schemas.microsoft.com/office/drawing/2014/main" id="{544A1EBD-69FD-4FC1-B69E-607997C8103B}"/>
              </a:ext>
            </a:extLst>
          </p:cNvPr>
          <p:cNvSpPr txBox="1"/>
          <p:nvPr/>
        </p:nvSpPr>
        <p:spPr>
          <a:xfrm>
            <a:off x="516807" y="1046127"/>
            <a:ext cx="7424212" cy="4708981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tr-TR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02" y="1274160"/>
            <a:ext cx="6846401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48212-1ABC-4E04-B750-22DFEB4B0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 smtClean="0"/>
              <a:t>Improvements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17E4F-37CF-48F0-B72E-1E7B19771DAE}"/>
              </a:ext>
            </a:extLst>
          </p:cNvPr>
          <p:cNvSpPr txBox="1"/>
          <p:nvPr/>
        </p:nvSpPr>
        <p:spPr>
          <a:xfrm>
            <a:off x="4617180" y="1957454"/>
            <a:ext cx="6201010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5087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facilities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’ 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data;15000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stacks</a:t>
            </a:r>
            <a:endParaRPr lang="tr-TR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Emission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distribution</a:t>
            </a:r>
            <a:endParaRPr lang="tr-TR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Meteorological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air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quality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models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are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available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all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-in-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one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Longrange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transport is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included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tr-TR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Pollutants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wide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extent</a:t>
            </a:r>
            <a:endParaRPr lang="tr-TR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8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Clean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Air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Centers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, 355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fixed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monitoring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stations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;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all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of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them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measuring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SO</a:t>
            </a:r>
            <a:r>
              <a:rPr lang="tr-TR" altLang="ko-KR" sz="1400" baseline="-25000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PM</a:t>
            </a:r>
            <a:r>
              <a:rPr lang="tr-TR" altLang="ko-KR" sz="1400" baseline="-25000" dirty="0" smtClean="0">
                <a:solidFill>
                  <a:schemeClr val="bg1"/>
                </a:solidFill>
                <a:cs typeface="Arial" pitchFamily="34" charset="0"/>
              </a:rPr>
              <a:t>10 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;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half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of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them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PM</a:t>
            </a:r>
            <a:r>
              <a:rPr lang="tr-TR" altLang="ko-KR" sz="1400" baseline="-25000" dirty="0" smtClean="0">
                <a:solidFill>
                  <a:schemeClr val="bg1"/>
                </a:solidFill>
                <a:cs typeface="Arial" pitchFamily="34" charset="0"/>
              </a:rPr>
              <a:t>2,5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CITYAIR Project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with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INERIS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CITEPA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National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funded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projects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for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Air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Emission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Management Portal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forecast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and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3D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air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maps</a:t>
            </a:r>
            <a:endParaRPr lang="tr-TR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Low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Emission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Zone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studies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on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way</a:t>
            </a:r>
            <a:endParaRPr lang="tr-TR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Specific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Measures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for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provinces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;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case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/pilot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studies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Scenario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results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for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comparison</a:t>
            </a:r>
            <a:endParaRPr lang="tr-TR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Projections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; on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tr-TR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dirty="0" err="1" smtClean="0">
                <a:solidFill>
                  <a:schemeClr val="bg1"/>
                </a:solidFill>
                <a:cs typeface="Arial" pitchFamily="34" charset="0"/>
              </a:rPr>
              <a:t>way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2D363-4DAE-4917-87E3-404D0A0B9E54}"/>
              </a:ext>
            </a:extLst>
          </p:cNvPr>
          <p:cNvSpPr txBox="1"/>
          <p:nvPr/>
        </p:nvSpPr>
        <p:spPr>
          <a:xfrm>
            <a:off x="7324725" y="1474165"/>
            <a:ext cx="384780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Air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Emission</a:t>
            </a:r>
            <a:r>
              <a:rPr lang="tr-TR" altLang="ko-KR" sz="1400" b="1" dirty="0" smtClean="0">
                <a:solidFill>
                  <a:schemeClr val="bg1"/>
                </a:solidFill>
                <a:cs typeface="Arial" pitchFamily="34" charset="0"/>
              </a:rPr>
              <a:t> Management Portal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64CB9F-863F-4A7D-A278-8B303E619C23}"/>
              </a:ext>
            </a:extLst>
          </p:cNvPr>
          <p:cNvSpPr txBox="1"/>
          <p:nvPr/>
        </p:nvSpPr>
        <p:spPr>
          <a:xfrm rot="21033012">
            <a:off x="1479656" y="4891676"/>
            <a:ext cx="264446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1600" dirty="0" err="1" smtClean="0">
                <a:solidFill>
                  <a:schemeClr val="bg1"/>
                </a:solidFill>
                <a:cs typeface="Arial" pitchFamily="34" charset="0"/>
              </a:rPr>
              <a:t>Maps</a:t>
            </a:r>
            <a:r>
              <a:rPr lang="tr-TR" altLang="ko-KR" sz="1600" dirty="0" smtClean="0">
                <a:solidFill>
                  <a:schemeClr val="bg1"/>
                </a:solidFill>
                <a:cs typeface="Arial" pitchFamily="34" charset="0"/>
              </a:rPr>
              <a:t> / </a:t>
            </a:r>
            <a:r>
              <a:rPr lang="tr-TR" altLang="ko-KR" sz="1600" dirty="0" err="1" smtClean="0">
                <a:solidFill>
                  <a:schemeClr val="bg1"/>
                </a:solidFill>
                <a:cs typeface="Arial" pitchFamily="34" charset="0"/>
              </a:rPr>
              <a:t>Gridding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r="12024"/>
          <a:stretch>
            <a:fillRect/>
          </a:stretch>
        </p:blipFill>
        <p:spPr>
          <a:xfrm rot="20971299">
            <a:off x="1179086" y="2286618"/>
            <a:ext cx="2598070" cy="235505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530">
            <a:off x="1185312" y="2276021"/>
            <a:ext cx="2684810" cy="23762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908">
            <a:off x="1170817" y="2333057"/>
            <a:ext cx="2706567" cy="229093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55">
            <a:off x="1217687" y="2301701"/>
            <a:ext cx="2607983" cy="22888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8633" y="5241509"/>
            <a:ext cx="2553899" cy="129483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8764" y="5559525"/>
            <a:ext cx="1529869" cy="9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nt Arrow 4">
            <a:extLst>
              <a:ext uri="{FF2B5EF4-FFF2-40B4-BE49-F238E27FC236}">
                <a16:creationId xmlns:a16="http://schemas.microsoft.com/office/drawing/2014/main" id="{5187AB41-1534-46C8-B6BB-7AB19AEFD112}"/>
              </a:ext>
            </a:extLst>
          </p:cNvPr>
          <p:cNvSpPr/>
          <p:nvPr/>
        </p:nvSpPr>
        <p:spPr>
          <a:xfrm rot="5400000">
            <a:off x="3189479" y="3486054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FCA99C30-9FBF-472E-B450-8D7337C97EDA}"/>
              </a:ext>
            </a:extLst>
          </p:cNvPr>
          <p:cNvSpPr/>
          <p:nvPr/>
        </p:nvSpPr>
        <p:spPr>
          <a:xfrm rot="5400000">
            <a:off x="4783643" y="3163076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1426C273-E2B4-44EA-BEFF-9765614AE654}"/>
              </a:ext>
            </a:extLst>
          </p:cNvPr>
          <p:cNvSpPr/>
          <p:nvPr/>
        </p:nvSpPr>
        <p:spPr>
          <a:xfrm rot="5400000">
            <a:off x="6284465" y="2836129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32FED6B9-5058-473E-A65F-1821792C1E30}"/>
              </a:ext>
            </a:extLst>
          </p:cNvPr>
          <p:cNvSpPr/>
          <p:nvPr/>
        </p:nvSpPr>
        <p:spPr>
          <a:xfrm rot="5400000">
            <a:off x="7819837" y="2481887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B8F2EA47-8E3E-479A-B1EC-CA2ACD50C123}"/>
              </a:ext>
            </a:extLst>
          </p:cNvPr>
          <p:cNvSpPr/>
          <p:nvPr/>
        </p:nvSpPr>
        <p:spPr>
          <a:xfrm rot="5400000">
            <a:off x="9348351" y="2142701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26AB4032-FC98-4FBB-B6AC-CB04BC8E1552}"/>
              </a:ext>
            </a:extLst>
          </p:cNvPr>
          <p:cNvSpPr/>
          <p:nvPr/>
        </p:nvSpPr>
        <p:spPr>
          <a:xfrm>
            <a:off x="8552518" y="1322217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5599D-CD7D-4438-BF8E-763181CCD9A1}"/>
              </a:ext>
            </a:extLst>
          </p:cNvPr>
          <p:cNvSpPr/>
          <p:nvPr/>
        </p:nvSpPr>
        <p:spPr>
          <a:xfrm>
            <a:off x="6771925" y="1322217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C2092F-258A-4CF3-929C-4B3787227984}"/>
              </a:ext>
            </a:extLst>
          </p:cNvPr>
          <p:cNvSpPr/>
          <p:nvPr/>
        </p:nvSpPr>
        <p:spPr>
          <a:xfrm>
            <a:off x="5232999" y="1322217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82225-A624-4BF5-8225-CC8890DBAD52}"/>
              </a:ext>
            </a:extLst>
          </p:cNvPr>
          <p:cNvSpPr/>
          <p:nvPr/>
        </p:nvSpPr>
        <p:spPr>
          <a:xfrm>
            <a:off x="3694075" y="1322217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D053C-5B85-46F5-91A9-55A45080C1AA}"/>
              </a:ext>
            </a:extLst>
          </p:cNvPr>
          <p:cNvSpPr/>
          <p:nvPr/>
        </p:nvSpPr>
        <p:spPr>
          <a:xfrm>
            <a:off x="2155151" y="1322217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73EC4-34D7-49D2-86FC-C214406BE379}"/>
              </a:ext>
            </a:extLst>
          </p:cNvPr>
          <p:cNvSpPr txBox="1"/>
          <p:nvPr/>
        </p:nvSpPr>
        <p:spPr>
          <a:xfrm>
            <a:off x="2574940" y="2004734"/>
            <a:ext cx="1461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Location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based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integration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add-drop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is </a:t>
            </a:r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available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algn="r"/>
            <a:endParaRPr lang="tr-T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GIS </a:t>
            </a:r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based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configuration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is </a:t>
            </a:r>
            <a:r>
              <a:rPr lang="tr-T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available</a:t>
            </a:r>
            <a:r>
              <a:rPr lang="tr-T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68FB0F-DF1B-41C8-9B25-B1DA4B0148B8}"/>
              </a:ext>
            </a:extLst>
          </p:cNvPr>
          <p:cNvSpPr txBox="1"/>
          <p:nvPr/>
        </p:nvSpPr>
        <p:spPr>
          <a:xfrm>
            <a:off x="4148515" y="1449039"/>
            <a:ext cx="1455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Special data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requirements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are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covered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tr-TR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endParaRPr lang="tr-TR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For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solid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fuels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seperate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moduled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is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developed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will</a:t>
            </a:r>
            <a:r>
              <a:rPr lang="tr-T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integrated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with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daily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submission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of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usage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in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national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scale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4F00A8-CB83-4005-9021-1042D233DC01}"/>
              </a:ext>
            </a:extLst>
          </p:cNvPr>
          <p:cNvSpPr txBox="1"/>
          <p:nvPr/>
        </p:nvSpPr>
        <p:spPr>
          <a:xfrm>
            <a:off x="5682187" y="2421696"/>
            <a:ext cx="148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Regional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local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maps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are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available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for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emission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distribution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38FCE7-57F6-4BFA-8AFD-CA5B88AFC9B2}"/>
              </a:ext>
            </a:extLst>
          </p:cNvPr>
          <p:cNvSpPr txBox="1"/>
          <p:nvPr/>
        </p:nvSpPr>
        <p:spPr>
          <a:xfrm>
            <a:off x="7206420" y="1735835"/>
            <a:ext cx="143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Forecast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is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being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studied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to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be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integrated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with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Portal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together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wtih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city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-profile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with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3D.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5D019A-96B3-49A4-AD95-A9583A999DA6}"/>
              </a:ext>
            </a:extLst>
          </p:cNvPr>
          <p:cNvSpPr txBox="1"/>
          <p:nvPr/>
        </p:nvSpPr>
        <p:spPr>
          <a:xfrm>
            <a:off x="8789237" y="1735835"/>
            <a:ext cx="145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b="1" dirty="0" smtClean="0">
                <a:solidFill>
                  <a:schemeClr val="accent2"/>
                </a:solidFill>
                <a:cs typeface="Arial" pitchFamily="34" charset="0"/>
              </a:rPr>
              <a:t>AIR EMISSION MANAGEMENT PORTAL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10305F-93C7-4B5E-B0A8-BBC1879E9B0F}"/>
              </a:ext>
            </a:extLst>
          </p:cNvPr>
          <p:cNvSpPr txBox="1"/>
          <p:nvPr/>
        </p:nvSpPr>
        <p:spPr>
          <a:xfrm>
            <a:off x="2975039" y="4814072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IT </a:t>
            </a:r>
            <a:r>
              <a:rPr lang="tr-TR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linkage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566C0-1222-49C9-B08E-49B7BF0487E0}"/>
              </a:ext>
            </a:extLst>
          </p:cNvPr>
          <p:cNvSpPr txBox="1"/>
          <p:nvPr/>
        </p:nvSpPr>
        <p:spPr>
          <a:xfrm>
            <a:off x="4457854" y="4465637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Country profile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295318-1498-440F-8FBB-F70774B775C8}"/>
              </a:ext>
            </a:extLst>
          </p:cNvPr>
          <p:cNvSpPr txBox="1"/>
          <p:nvPr/>
        </p:nvSpPr>
        <p:spPr>
          <a:xfrm>
            <a:off x="5947955" y="4119320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Flexible</a:t>
            </a:r>
            <a:r>
              <a:rPr lang="tr-T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study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72B25F-7982-4B15-A374-EDFF9B188CD5}"/>
              </a:ext>
            </a:extLst>
          </p:cNvPr>
          <p:cNvSpPr txBox="1"/>
          <p:nvPr/>
        </p:nvSpPr>
        <p:spPr>
          <a:xfrm>
            <a:off x="7521413" y="3744845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New Tools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D11D6F-AB17-4370-867F-06609FF3E752}"/>
              </a:ext>
            </a:extLst>
          </p:cNvPr>
          <p:cNvSpPr txBox="1"/>
          <p:nvPr/>
        </p:nvSpPr>
        <p:spPr>
          <a:xfrm>
            <a:off x="9162114" y="3435895"/>
            <a:ext cx="169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Continuous</a:t>
            </a:r>
            <a:r>
              <a:rPr lang="tr-T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Development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Bent Arrow 4">
            <a:extLst>
              <a:ext uri="{FF2B5EF4-FFF2-40B4-BE49-F238E27FC236}">
                <a16:creationId xmlns:a16="http://schemas.microsoft.com/office/drawing/2014/main" id="{6DE54854-C600-49EE-8D13-2085D4B2FB03}"/>
              </a:ext>
            </a:extLst>
          </p:cNvPr>
          <p:cNvSpPr/>
          <p:nvPr/>
        </p:nvSpPr>
        <p:spPr>
          <a:xfrm rot="5400000">
            <a:off x="1540475" y="3700465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65524175-FFDD-424A-A488-9FDABB372B2C}"/>
              </a:ext>
            </a:extLst>
          </p:cNvPr>
          <p:cNvSpPr/>
          <p:nvPr/>
        </p:nvSpPr>
        <p:spPr>
          <a:xfrm>
            <a:off x="760227" y="1318153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EAD16E-002D-42ED-806C-6EEABB920038}"/>
              </a:ext>
            </a:extLst>
          </p:cNvPr>
          <p:cNvSpPr txBox="1"/>
          <p:nvPr/>
        </p:nvSpPr>
        <p:spPr>
          <a:xfrm>
            <a:off x="860821" y="2592085"/>
            <a:ext cx="1633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All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sources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regarding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main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activities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are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included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</a:p>
          <a:p>
            <a:pPr algn="r"/>
            <a:endParaRPr lang="tr-TR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tr-TR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ndustry</a:t>
            </a:r>
            <a:endParaRPr lang="tr-TR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Residential</a:t>
            </a: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Heating</a:t>
            </a:r>
            <a:endParaRPr lang="tr-TR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tr-T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Transport</a:t>
            </a:r>
          </a:p>
          <a:p>
            <a:pPr marL="171450" indent="-171450" algn="just">
              <a:buFontTx/>
              <a:buChar char="-"/>
            </a:pPr>
            <a:r>
              <a:rPr lang="tr-TR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Agriculture</a:t>
            </a:r>
            <a:endParaRPr lang="tr-TR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A27509-2662-4CAF-9FE7-F946880BF7F3}"/>
              </a:ext>
            </a:extLst>
          </p:cNvPr>
          <p:cNvSpPr txBox="1"/>
          <p:nvPr/>
        </p:nvSpPr>
        <p:spPr>
          <a:xfrm>
            <a:off x="1291983" y="5170920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Data </a:t>
            </a:r>
            <a:r>
              <a:rPr lang="tr-TR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coverage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0223"/>
            <a:ext cx="483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22</a:t>
            </a:r>
            <a:r>
              <a:rPr lang="en-US" altLang="ko-KR" sz="1050" i="1" baseline="30000" dirty="0">
                <a:solidFill>
                  <a:schemeClr val="accent2"/>
                </a:solidFill>
                <a:cs typeface="Arial" pitchFamily="34" charset="0"/>
              </a:rPr>
              <a:t>nd</a:t>
            </a:r>
            <a:r>
              <a:rPr lang="en-US" altLang="ko-KR" sz="1050" i="1" dirty="0">
                <a:solidFill>
                  <a:schemeClr val="accent2"/>
                </a:solidFill>
                <a:cs typeface="Arial" pitchFamily="34" charset="0"/>
              </a:rPr>
              <a:t> Task Force on Measurement and Modelling </a:t>
            </a:r>
            <a:r>
              <a:rPr lang="en-US" altLang="ko-KR" sz="1050" i="1" dirty="0" smtClean="0">
                <a:solidFill>
                  <a:schemeClr val="accent2"/>
                </a:solidFill>
                <a:cs typeface="Arial" pitchFamily="34" charset="0"/>
              </a:rPr>
              <a:t>Meeting</a:t>
            </a:r>
            <a:r>
              <a:rPr lang="tr-TR" altLang="ko-KR" sz="1050" i="1" dirty="0" smtClean="0">
                <a:solidFill>
                  <a:schemeClr val="accent2"/>
                </a:solidFill>
                <a:cs typeface="Arial" pitchFamily="34" charset="0"/>
              </a:rPr>
              <a:t>, 10-12 May 2021</a:t>
            </a:r>
            <a:endParaRPr lang="ko-KR" altLang="en-US" sz="1050" i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52" name="Resim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03" y="4826008"/>
            <a:ext cx="3573342" cy="1846950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61" y="4209368"/>
            <a:ext cx="3852186" cy="2550274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18" y="3988102"/>
            <a:ext cx="3571875" cy="2021751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743847" cy="92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  <a:reflection blurRad="1028700" endPos="65000" dist="50800" dir="5400000" sy="-100000" algn="bl" rotWithShape="0"/>
            <a:softEdge rad="25400"/>
          </a:effectLst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80" y="4476053"/>
            <a:ext cx="2643761" cy="2057488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97" y="4243110"/>
            <a:ext cx="3321762" cy="23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4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747</Words>
  <Application>Microsoft Office PowerPoint</Application>
  <PresentationFormat>Geniş ekran</PresentationFormat>
  <Paragraphs>168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5" baseType="lpstr">
      <vt:lpstr>Arial Unicode MS</vt:lpstr>
      <vt:lpstr>맑은 고딕</vt:lpstr>
      <vt:lpstr>ＭＳ Ｐゴシック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99</cp:revision>
  <dcterms:created xsi:type="dcterms:W3CDTF">2020-01-20T05:08:25Z</dcterms:created>
  <dcterms:modified xsi:type="dcterms:W3CDTF">2021-05-11T11:52:54Z</dcterms:modified>
</cp:coreProperties>
</file>